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handoutMasterIdLst>
    <p:handoutMasterId r:id="rId41"/>
  </p:handoutMasterIdLst>
  <p:sldIdLst>
    <p:sldId id="743" r:id="rId5"/>
    <p:sldId id="777" r:id="rId6"/>
    <p:sldId id="744" r:id="rId7"/>
    <p:sldId id="755" r:id="rId8"/>
    <p:sldId id="787" r:id="rId9"/>
    <p:sldId id="794" r:id="rId10"/>
    <p:sldId id="790" r:id="rId11"/>
    <p:sldId id="781" r:id="rId12"/>
    <p:sldId id="786" r:id="rId13"/>
    <p:sldId id="802" r:id="rId14"/>
    <p:sldId id="801" r:id="rId15"/>
    <p:sldId id="800" r:id="rId16"/>
    <p:sldId id="817" r:id="rId17"/>
    <p:sldId id="816" r:id="rId18"/>
    <p:sldId id="815" r:id="rId19"/>
    <p:sldId id="814" r:id="rId20"/>
    <p:sldId id="810" r:id="rId21"/>
    <p:sldId id="806" r:id="rId22"/>
    <p:sldId id="819" r:id="rId23"/>
    <p:sldId id="818" r:id="rId24"/>
    <p:sldId id="747" r:id="rId25"/>
    <p:sldId id="773" r:id="rId26"/>
    <p:sldId id="780" r:id="rId27"/>
    <p:sldId id="776" r:id="rId28"/>
    <p:sldId id="757" r:id="rId29"/>
    <p:sldId id="758" r:id="rId30"/>
    <p:sldId id="759" r:id="rId31"/>
    <p:sldId id="752" r:id="rId32"/>
    <p:sldId id="779" r:id="rId33"/>
    <p:sldId id="756" r:id="rId34"/>
    <p:sldId id="762" r:id="rId35"/>
    <p:sldId id="760" r:id="rId36"/>
    <p:sldId id="745" r:id="rId37"/>
    <p:sldId id="775" r:id="rId38"/>
    <p:sldId id="76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 userDrawn="1">
          <p15:clr>
            <a:srgbClr val="A4A3A4"/>
          </p15:clr>
        </p15:guide>
        <p15:guide id="3" pos="39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96633"/>
    <a:srgbClr val="009900"/>
    <a:srgbClr val="232C6E"/>
    <a:srgbClr val="FF9B02"/>
    <a:srgbClr val="4F8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E7CE8-0993-43D7-A99C-04695A4CA1C3}" v="49" dt="2022-04-25T13:43:51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765" autoAdjust="0"/>
    <p:restoredTop sz="94660"/>
  </p:normalViewPr>
  <p:slideViewPr>
    <p:cSldViewPr snapToGrid="0">
      <p:cViewPr>
        <p:scale>
          <a:sx n="75" d="100"/>
          <a:sy n="75" d="100"/>
        </p:scale>
        <p:origin x="1308" y="780"/>
      </p:cViewPr>
      <p:guideLst>
        <p:guide orient="horz" pos="2160"/>
        <p:guide pos="3749"/>
        <p:guide pos="395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950"/>
    </p:cViewPr>
  </p:sorterViewPr>
  <p:notesViewPr>
    <p:cSldViewPr snapToGrid="0" snapToObjects="1">
      <p:cViewPr varScale="1">
        <p:scale>
          <a:sx n="108" d="100"/>
          <a:sy n="108" d="100"/>
        </p:scale>
        <p:origin x="-261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 Premec" userId="73a29185-f80e-4a08-9f34-6e9a2d55f526" providerId="ADAL" clId="{118E7CE8-0993-43D7-A99C-04695A4CA1C3}"/>
    <pc:docChg chg="undo custSel delSld modSld">
      <pc:chgData name="Denis Premec" userId="73a29185-f80e-4a08-9f34-6e9a2d55f526" providerId="ADAL" clId="{118E7CE8-0993-43D7-A99C-04695A4CA1C3}" dt="2022-04-26T06:22:34.458" v="914" actId="1035"/>
      <pc:docMkLst>
        <pc:docMk/>
      </pc:docMkLst>
      <pc:sldChg chg="addSp modSp mod">
        <pc:chgData name="Denis Premec" userId="73a29185-f80e-4a08-9f34-6e9a2d55f526" providerId="ADAL" clId="{118E7CE8-0993-43D7-A99C-04695A4CA1C3}" dt="2022-04-25T13:38:27.516" v="766" actId="6549"/>
        <pc:sldMkLst>
          <pc:docMk/>
          <pc:sldMk cId="4105556440" sldId="744"/>
        </pc:sldMkLst>
        <pc:spChg chg="mod">
          <ac:chgData name="Denis Premec" userId="73a29185-f80e-4a08-9f34-6e9a2d55f526" providerId="ADAL" clId="{118E7CE8-0993-43D7-A99C-04695A4CA1C3}" dt="2022-04-25T13:38:13.811" v="764" actId="20577"/>
          <ac:spMkLst>
            <pc:docMk/>
            <pc:sldMk cId="4105556440" sldId="744"/>
            <ac:spMk id="3" creationId="{00000000-0000-0000-0000-000000000000}"/>
          </ac:spMkLst>
        </pc:spChg>
        <pc:spChg chg="add mod">
          <ac:chgData name="Denis Premec" userId="73a29185-f80e-4a08-9f34-6e9a2d55f526" providerId="ADAL" clId="{118E7CE8-0993-43D7-A99C-04695A4CA1C3}" dt="2022-04-25T13:38:27.516" v="766" actId="6549"/>
          <ac:spMkLst>
            <pc:docMk/>
            <pc:sldMk cId="4105556440" sldId="744"/>
            <ac:spMk id="4" creationId="{69C3E3D9-FA20-45A4-907C-7F80F7744CA4}"/>
          </ac:spMkLst>
        </pc:spChg>
      </pc:sldChg>
      <pc:sldChg chg="addSp modSp mod">
        <pc:chgData name="Denis Premec" userId="73a29185-f80e-4a08-9f34-6e9a2d55f526" providerId="ADAL" clId="{118E7CE8-0993-43D7-A99C-04695A4CA1C3}" dt="2022-04-26T06:22:08.126" v="901" actId="20577"/>
        <pc:sldMkLst>
          <pc:docMk/>
          <pc:sldMk cId="2192781758" sldId="745"/>
        </pc:sldMkLst>
        <pc:spChg chg="mod">
          <ac:chgData name="Denis Premec" userId="73a29185-f80e-4a08-9f34-6e9a2d55f526" providerId="ADAL" clId="{118E7CE8-0993-43D7-A99C-04695A4CA1C3}" dt="2022-04-26T06:21:04.889" v="890" actId="20577"/>
          <ac:spMkLst>
            <pc:docMk/>
            <pc:sldMk cId="2192781758" sldId="745"/>
            <ac:spMk id="3" creationId="{00000000-0000-0000-0000-000000000000}"/>
          </ac:spMkLst>
        </pc:spChg>
        <pc:spChg chg="add mod">
          <ac:chgData name="Denis Premec" userId="73a29185-f80e-4a08-9f34-6e9a2d55f526" providerId="ADAL" clId="{118E7CE8-0993-43D7-A99C-04695A4CA1C3}" dt="2022-04-26T06:22:08.126" v="901" actId="20577"/>
          <ac:spMkLst>
            <pc:docMk/>
            <pc:sldMk cId="2192781758" sldId="745"/>
            <ac:spMk id="4" creationId="{01096B00-6DC3-4D64-BF8C-0ED159FEFE0F}"/>
          </ac:spMkLst>
        </pc:spChg>
      </pc:sldChg>
      <pc:sldChg chg="addSp modSp mod">
        <pc:chgData name="Denis Premec" userId="73a29185-f80e-4a08-9f34-6e9a2d55f526" providerId="ADAL" clId="{118E7CE8-0993-43D7-A99C-04695A4CA1C3}" dt="2022-04-26T06:14:49.830" v="849" actId="6549"/>
        <pc:sldMkLst>
          <pc:docMk/>
          <pc:sldMk cId="4076614108" sldId="747"/>
        </pc:sldMkLst>
        <pc:spChg chg="mod">
          <ac:chgData name="Denis Premec" userId="73a29185-f80e-4a08-9f34-6e9a2d55f526" providerId="ADAL" clId="{118E7CE8-0993-43D7-A99C-04695A4CA1C3}" dt="2022-04-25T13:42:43.525" v="793" actId="6549"/>
          <ac:spMkLst>
            <pc:docMk/>
            <pc:sldMk cId="4076614108" sldId="747"/>
            <ac:spMk id="3" creationId="{00000000-0000-0000-0000-000000000000}"/>
          </ac:spMkLst>
        </pc:spChg>
        <pc:spChg chg="add mod">
          <ac:chgData name="Denis Premec" userId="73a29185-f80e-4a08-9f34-6e9a2d55f526" providerId="ADAL" clId="{118E7CE8-0993-43D7-A99C-04695A4CA1C3}" dt="2022-04-26T06:14:49.830" v="849" actId="6549"/>
          <ac:spMkLst>
            <pc:docMk/>
            <pc:sldMk cId="4076614108" sldId="747"/>
            <ac:spMk id="4" creationId="{7CA3AE3A-6397-4F91-834C-B3CEFC8C82CA}"/>
          </ac:spMkLst>
        </pc:spChg>
      </pc:sldChg>
      <pc:sldChg chg="modSp mod">
        <pc:chgData name="Denis Premec" userId="73a29185-f80e-4a08-9f34-6e9a2d55f526" providerId="ADAL" clId="{118E7CE8-0993-43D7-A99C-04695A4CA1C3}" dt="2022-04-26T06:18:04.010" v="860" actId="313"/>
        <pc:sldMkLst>
          <pc:docMk/>
          <pc:sldMk cId="2096267230" sldId="752"/>
        </pc:sldMkLst>
        <pc:spChg chg="mod">
          <ac:chgData name="Denis Premec" userId="73a29185-f80e-4a08-9f34-6e9a2d55f526" providerId="ADAL" clId="{118E7CE8-0993-43D7-A99C-04695A4CA1C3}" dt="2022-04-26T06:18:04.010" v="860" actId="313"/>
          <ac:spMkLst>
            <pc:docMk/>
            <pc:sldMk cId="2096267230" sldId="752"/>
            <ac:spMk id="11" creationId="{F61C1622-BF08-432B-84EF-FAFC89E84D6E}"/>
          </ac:spMkLst>
        </pc:spChg>
      </pc:sldChg>
      <pc:sldChg chg="addSp modSp mod">
        <pc:chgData name="Denis Premec" userId="73a29185-f80e-4a08-9f34-6e9a2d55f526" providerId="ADAL" clId="{118E7CE8-0993-43D7-A99C-04695A4CA1C3}" dt="2022-04-26T06:09:32.200" v="830" actId="14100"/>
        <pc:sldMkLst>
          <pc:docMk/>
          <pc:sldMk cId="3766540045" sldId="755"/>
        </pc:sldMkLst>
        <pc:spChg chg="mod">
          <ac:chgData name="Denis Premec" userId="73a29185-f80e-4a08-9f34-6e9a2d55f526" providerId="ADAL" clId="{118E7CE8-0993-43D7-A99C-04695A4CA1C3}" dt="2022-04-25T13:42:00.349" v="783" actId="6549"/>
          <ac:spMkLst>
            <pc:docMk/>
            <pc:sldMk cId="3766540045" sldId="755"/>
            <ac:spMk id="3" creationId="{00000000-0000-0000-0000-000000000000}"/>
          </ac:spMkLst>
        </pc:spChg>
        <pc:spChg chg="add mod">
          <ac:chgData name="Denis Premec" userId="73a29185-f80e-4a08-9f34-6e9a2d55f526" providerId="ADAL" clId="{118E7CE8-0993-43D7-A99C-04695A4CA1C3}" dt="2022-04-26T06:09:32.200" v="830" actId="14100"/>
          <ac:spMkLst>
            <pc:docMk/>
            <pc:sldMk cId="3766540045" sldId="755"/>
            <ac:spMk id="4" creationId="{182AE9EC-73F3-4694-891B-DA74D7169453}"/>
          </ac:spMkLst>
        </pc:spChg>
      </pc:sldChg>
      <pc:sldChg chg="modSp mod">
        <pc:chgData name="Denis Premec" userId="73a29185-f80e-4a08-9f34-6e9a2d55f526" providerId="ADAL" clId="{118E7CE8-0993-43D7-A99C-04695A4CA1C3}" dt="2022-04-26T06:19:16.562" v="871" actId="1076"/>
        <pc:sldMkLst>
          <pc:docMk/>
          <pc:sldMk cId="540708461" sldId="756"/>
        </pc:sldMkLst>
        <pc:picChg chg="mod">
          <ac:chgData name="Denis Premec" userId="73a29185-f80e-4a08-9f34-6e9a2d55f526" providerId="ADAL" clId="{118E7CE8-0993-43D7-A99C-04695A4CA1C3}" dt="2022-04-26T06:19:16.562" v="871" actId="1076"/>
          <ac:picMkLst>
            <pc:docMk/>
            <pc:sldMk cId="540708461" sldId="756"/>
            <ac:picMk id="8" creationId="{00000000-0000-0000-0000-000000000000}"/>
          </ac:picMkLst>
        </pc:picChg>
      </pc:sldChg>
      <pc:sldChg chg="modSp mod">
        <pc:chgData name="Denis Premec" userId="73a29185-f80e-4a08-9f34-6e9a2d55f526" providerId="ADAL" clId="{118E7CE8-0993-43D7-A99C-04695A4CA1C3}" dt="2022-04-26T06:17:21.698" v="858" actId="20577"/>
        <pc:sldMkLst>
          <pc:docMk/>
          <pc:sldMk cId="2511512372" sldId="757"/>
        </pc:sldMkLst>
        <pc:spChg chg="mod">
          <ac:chgData name="Denis Premec" userId="73a29185-f80e-4a08-9f34-6e9a2d55f526" providerId="ADAL" clId="{118E7CE8-0993-43D7-A99C-04695A4CA1C3}" dt="2022-04-26T06:17:21.698" v="858" actId="20577"/>
          <ac:spMkLst>
            <pc:docMk/>
            <pc:sldMk cId="2511512372" sldId="757"/>
            <ac:spMk id="7" creationId="{F61C1622-BF08-432B-84EF-FAFC89E84D6E}"/>
          </ac:spMkLst>
        </pc:spChg>
      </pc:sldChg>
      <pc:sldChg chg="modSp del mod">
        <pc:chgData name="Denis Premec" userId="73a29185-f80e-4a08-9f34-6e9a2d55f526" providerId="ADAL" clId="{118E7CE8-0993-43D7-A99C-04695A4CA1C3}" dt="2022-04-25T13:25:56.854" v="533" actId="47"/>
        <pc:sldMkLst>
          <pc:docMk/>
          <pc:sldMk cId="311193027" sldId="772"/>
        </pc:sldMkLst>
        <pc:spChg chg="mod">
          <ac:chgData name="Denis Premec" userId="73a29185-f80e-4a08-9f34-6e9a2d55f526" providerId="ADAL" clId="{118E7CE8-0993-43D7-A99C-04695A4CA1C3}" dt="2022-04-25T13:25:34.250" v="525" actId="21"/>
          <ac:spMkLst>
            <pc:docMk/>
            <pc:sldMk cId="311193027" sldId="772"/>
            <ac:spMk id="3" creationId="{00000000-0000-0000-0000-000000000000}"/>
          </ac:spMkLst>
        </pc:spChg>
      </pc:sldChg>
      <pc:sldChg chg="addSp modSp mod">
        <pc:chgData name="Denis Premec" userId="73a29185-f80e-4a08-9f34-6e9a2d55f526" providerId="ADAL" clId="{118E7CE8-0993-43D7-A99C-04695A4CA1C3}" dt="2022-04-25T13:43:16.273" v="799" actId="6549"/>
        <pc:sldMkLst>
          <pc:docMk/>
          <pc:sldMk cId="1620702622" sldId="773"/>
        </pc:sldMkLst>
        <pc:spChg chg="mod">
          <ac:chgData name="Denis Premec" userId="73a29185-f80e-4a08-9f34-6e9a2d55f526" providerId="ADAL" clId="{118E7CE8-0993-43D7-A99C-04695A4CA1C3}" dt="2022-04-25T13:43:10.332" v="798" actId="20577"/>
          <ac:spMkLst>
            <pc:docMk/>
            <pc:sldMk cId="1620702622" sldId="773"/>
            <ac:spMk id="3" creationId="{00000000-0000-0000-0000-000000000000}"/>
          </ac:spMkLst>
        </pc:spChg>
        <pc:spChg chg="add mod">
          <ac:chgData name="Denis Premec" userId="73a29185-f80e-4a08-9f34-6e9a2d55f526" providerId="ADAL" clId="{118E7CE8-0993-43D7-A99C-04695A4CA1C3}" dt="2022-04-25T13:43:16.273" v="799" actId="6549"/>
          <ac:spMkLst>
            <pc:docMk/>
            <pc:sldMk cId="1620702622" sldId="773"/>
            <ac:spMk id="4" creationId="{74872E21-4ACD-4BE5-BABD-89866B94DD17}"/>
          </ac:spMkLst>
        </pc:spChg>
      </pc:sldChg>
      <pc:sldChg chg="modSp del mod">
        <pc:chgData name="Denis Premec" userId="73a29185-f80e-4a08-9f34-6e9a2d55f526" providerId="ADAL" clId="{118E7CE8-0993-43D7-A99C-04695A4CA1C3}" dt="2022-04-25T13:27:36.662" v="539" actId="47"/>
        <pc:sldMkLst>
          <pc:docMk/>
          <pc:sldMk cId="146512810" sldId="774"/>
        </pc:sldMkLst>
        <pc:spChg chg="mod">
          <ac:chgData name="Denis Premec" userId="73a29185-f80e-4a08-9f34-6e9a2d55f526" providerId="ADAL" clId="{118E7CE8-0993-43D7-A99C-04695A4CA1C3}" dt="2022-04-25T13:27:23.335" v="534" actId="21"/>
          <ac:spMkLst>
            <pc:docMk/>
            <pc:sldMk cId="146512810" sldId="774"/>
            <ac:spMk id="3" creationId="{00000000-0000-0000-0000-000000000000}"/>
          </ac:spMkLst>
        </pc:spChg>
      </pc:sldChg>
      <pc:sldChg chg="modSp mod">
        <pc:chgData name="Denis Premec" userId="73a29185-f80e-4a08-9f34-6e9a2d55f526" providerId="ADAL" clId="{118E7CE8-0993-43D7-A99C-04695A4CA1C3}" dt="2022-04-26T06:22:34.458" v="914" actId="1035"/>
        <pc:sldMkLst>
          <pc:docMk/>
          <pc:sldMk cId="3151261233" sldId="775"/>
        </pc:sldMkLst>
        <pc:spChg chg="mod">
          <ac:chgData name="Denis Premec" userId="73a29185-f80e-4a08-9f34-6e9a2d55f526" providerId="ADAL" clId="{118E7CE8-0993-43D7-A99C-04695A4CA1C3}" dt="2022-04-26T06:22:34.458" v="914" actId="1035"/>
          <ac:spMkLst>
            <pc:docMk/>
            <pc:sldMk cId="3151261233" sldId="775"/>
            <ac:spMk id="3" creationId="{00000000-0000-0000-0000-000000000000}"/>
          </ac:spMkLst>
        </pc:spChg>
        <pc:picChg chg="mod">
          <ac:chgData name="Denis Premec" userId="73a29185-f80e-4a08-9f34-6e9a2d55f526" providerId="ADAL" clId="{118E7CE8-0993-43D7-A99C-04695A4CA1C3}" dt="2022-04-26T06:22:34.458" v="914" actId="1035"/>
          <ac:picMkLst>
            <pc:docMk/>
            <pc:sldMk cId="3151261233" sldId="775"/>
            <ac:picMk id="4" creationId="{00000000-0000-0000-0000-000000000000}"/>
          </ac:picMkLst>
        </pc:picChg>
        <pc:picChg chg="mod">
          <ac:chgData name="Denis Premec" userId="73a29185-f80e-4a08-9f34-6e9a2d55f526" providerId="ADAL" clId="{118E7CE8-0993-43D7-A99C-04695A4CA1C3}" dt="2022-04-26T06:22:34.458" v="914" actId="1035"/>
          <ac:picMkLst>
            <pc:docMk/>
            <pc:sldMk cId="3151261233" sldId="775"/>
            <ac:picMk id="5" creationId="{00000000-0000-0000-0000-000000000000}"/>
          </ac:picMkLst>
        </pc:picChg>
        <pc:picChg chg="mod">
          <ac:chgData name="Denis Premec" userId="73a29185-f80e-4a08-9f34-6e9a2d55f526" providerId="ADAL" clId="{118E7CE8-0993-43D7-A99C-04695A4CA1C3}" dt="2022-04-26T06:22:34.458" v="914" actId="1035"/>
          <ac:picMkLst>
            <pc:docMk/>
            <pc:sldMk cId="3151261233" sldId="775"/>
            <ac:picMk id="6" creationId="{00000000-0000-0000-0000-000000000000}"/>
          </ac:picMkLst>
        </pc:picChg>
        <pc:picChg chg="mod">
          <ac:chgData name="Denis Premec" userId="73a29185-f80e-4a08-9f34-6e9a2d55f526" providerId="ADAL" clId="{118E7CE8-0993-43D7-A99C-04695A4CA1C3}" dt="2022-04-26T06:22:34.458" v="914" actId="1035"/>
          <ac:picMkLst>
            <pc:docMk/>
            <pc:sldMk cId="3151261233" sldId="775"/>
            <ac:picMk id="7" creationId="{00000000-0000-0000-0000-000000000000}"/>
          </ac:picMkLst>
        </pc:picChg>
      </pc:sldChg>
      <pc:sldChg chg="modSp mod">
        <pc:chgData name="Denis Premec" userId="73a29185-f80e-4a08-9f34-6e9a2d55f526" providerId="ADAL" clId="{118E7CE8-0993-43D7-A99C-04695A4CA1C3}" dt="2022-04-25T13:24:00.251" v="494" actId="20577"/>
        <pc:sldMkLst>
          <pc:docMk/>
          <pc:sldMk cId="2154903044" sldId="776"/>
        </pc:sldMkLst>
        <pc:spChg chg="mod">
          <ac:chgData name="Denis Premec" userId="73a29185-f80e-4a08-9f34-6e9a2d55f526" providerId="ADAL" clId="{118E7CE8-0993-43D7-A99C-04695A4CA1C3}" dt="2022-04-25T13:24:00.251" v="494" actId="20577"/>
          <ac:spMkLst>
            <pc:docMk/>
            <pc:sldMk cId="2154903044" sldId="776"/>
            <ac:spMk id="5" creationId="{F61C1622-BF08-432B-84EF-FAFC89E84D6E}"/>
          </ac:spMkLst>
        </pc:spChg>
      </pc:sldChg>
      <pc:sldChg chg="addSp modSp mod">
        <pc:chgData name="Denis Premec" userId="73a29185-f80e-4a08-9f34-6e9a2d55f526" providerId="ADAL" clId="{118E7CE8-0993-43D7-A99C-04695A4CA1C3}" dt="2022-04-26T06:08:32.343" v="826" actId="1037"/>
        <pc:sldMkLst>
          <pc:docMk/>
          <pc:sldMk cId="1177657778" sldId="777"/>
        </pc:sldMkLst>
        <pc:spChg chg="mod">
          <ac:chgData name="Denis Premec" userId="73a29185-f80e-4a08-9f34-6e9a2d55f526" providerId="ADAL" clId="{118E7CE8-0993-43D7-A99C-04695A4CA1C3}" dt="2022-04-25T13:37:42.039" v="760" actId="20577"/>
          <ac:spMkLst>
            <pc:docMk/>
            <pc:sldMk cId="1177657778" sldId="777"/>
            <ac:spMk id="3" creationId="{00000000-0000-0000-0000-000000000000}"/>
          </ac:spMkLst>
        </pc:spChg>
        <pc:spChg chg="add mod">
          <ac:chgData name="Denis Premec" userId="73a29185-f80e-4a08-9f34-6e9a2d55f526" providerId="ADAL" clId="{118E7CE8-0993-43D7-A99C-04695A4CA1C3}" dt="2022-04-25T13:37:19.273" v="756" actId="571"/>
          <ac:spMkLst>
            <pc:docMk/>
            <pc:sldMk cId="1177657778" sldId="777"/>
            <ac:spMk id="4" creationId="{EE7D6B45-5140-4C15-8A99-176AF4E0A414}"/>
          </ac:spMkLst>
        </pc:spChg>
        <pc:spChg chg="add mod">
          <ac:chgData name="Denis Premec" userId="73a29185-f80e-4a08-9f34-6e9a2d55f526" providerId="ADAL" clId="{118E7CE8-0993-43D7-A99C-04695A4CA1C3}" dt="2022-04-26T06:08:32.343" v="826" actId="1037"/>
          <ac:spMkLst>
            <pc:docMk/>
            <pc:sldMk cId="1177657778" sldId="777"/>
            <ac:spMk id="5" creationId="{ADE61A2F-CFBB-471A-8ACC-895067CDC71C}"/>
          </ac:spMkLst>
        </pc:spChg>
      </pc:sldChg>
      <pc:sldChg chg="modSp mod">
        <pc:chgData name="Denis Premec" userId="73a29185-f80e-4a08-9f34-6e9a2d55f526" providerId="ADAL" clId="{118E7CE8-0993-43D7-A99C-04695A4CA1C3}" dt="2022-04-26T06:18:37.027" v="870" actId="20577"/>
        <pc:sldMkLst>
          <pc:docMk/>
          <pc:sldMk cId="2327254691" sldId="779"/>
        </pc:sldMkLst>
        <pc:spChg chg="mod">
          <ac:chgData name="Denis Premec" userId="73a29185-f80e-4a08-9f34-6e9a2d55f526" providerId="ADAL" clId="{118E7CE8-0993-43D7-A99C-04695A4CA1C3}" dt="2022-04-26T06:18:37.027" v="870" actId="20577"/>
          <ac:spMkLst>
            <pc:docMk/>
            <pc:sldMk cId="2327254691" sldId="779"/>
            <ac:spMk id="11" creationId="{F61C1622-BF08-432B-84EF-FAFC89E84D6E}"/>
          </ac:spMkLst>
        </pc:spChg>
      </pc:sldChg>
      <pc:sldChg chg="modSp mod">
        <pc:chgData name="Denis Premec" userId="73a29185-f80e-4a08-9f34-6e9a2d55f526" providerId="ADAL" clId="{118E7CE8-0993-43D7-A99C-04695A4CA1C3}" dt="2022-04-26T06:16:03.991" v="852" actId="6549"/>
        <pc:sldMkLst>
          <pc:docMk/>
          <pc:sldMk cId="3027288285" sldId="780"/>
        </pc:sldMkLst>
        <pc:spChg chg="mod">
          <ac:chgData name="Denis Premec" userId="73a29185-f80e-4a08-9f34-6e9a2d55f526" providerId="ADAL" clId="{118E7CE8-0993-43D7-A99C-04695A4CA1C3}" dt="2022-04-26T06:16:03.991" v="852" actId="6549"/>
          <ac:spMkLst>
            <pc:docMk/>
            <pc:sldMk cId="3027288285" sldId="780"/>
            <ac:spMk id="5" creationId="{F61C1622-BF08-432B-84EF-FAFC89E84D6E}"/>
          </ac:spMkLst>
        </pc:spChg>
        <pc:spChg chg="mod">
          <ac:chgData name="Denis Premec" userId="73a29185-f80e-4a08-9f34-6e9a2d55f526" providerId="ADAL" clId="{118E7CE8-0993-43D7-A99C-04695A4CA1C3}" dt="2022-04-26T06:15:43.047" v="850" actId="20577"/>
          <ac:spMkLst>
            <pc:docMk/>
            <pc:sldMk cId="3027288285" sldId="780"/>
            <ac:spMk id="8" creationId="{A9CE65ED-1D3B-46CD-8BE6-83595D3AACB5}"/>
          </ac:spMkLst>
        </pc:spChg>
      </pc:sldChg>
      <pc:sldChg chg="modAnim">
        <pc:chgData name="Denis Premec" userId="73a29185-f80e-4a08-9f34-6e9a2d55f526" providerId="ADAL" clId="{118E7CE8-0993-43D7-A99C-04695A4CA1C3}" dt="2022-04-25T13:34:50.767" v="743"/>
        <pc:sldMkLst>
          <pc:docMk/>
          <pc:sldMk cId="106394649" sldId="781"/>
        </pc:sldMkLst>
      </pc:sldChg>
      <pc:sldChg chg="modAnim">
        <pc:chgData name="Denis Premec" userId="73a29185-f80e-4a08-9f34-6e9a2d55f526" providerId="ADAL" clId="{118E7CE8-0993-43D7-A99C-04695A4CA1C3}" dt="2022-04-25T13:34:54.234" v="744"/>
        <pc:sldMkLst>
          <pc:docMk/>
          <pc:sldMk cId="497203914" sldId="786"/>
        </pc:sldMkLst>
      </pc:sldChg>
      <pc:sldChg chg="modSp modAnim">
        <pc:chgData name="Denis Premec" userId="73a29185-f80e-4a08-9f34-6e9a2d55f526" providerId="ADAL" clId="{118E7CE8-0993-43D7-A99C-04695A4CA1C3}" dt="2022-04-25T13:34:26.442" v="740" actId="20577"/>
        <pc:sldMkLst>
          <pc:docMk/>
          <pc:sldMk cId="1571990392" sldId="787"/>
        </pc:sldMkLst>
        <pc:spChg chg="mod">
          <ac:chgData name="Denis Premec" userId="73a29185-f80e-4a08-9f34-6e9a2d55f526" providerId="ADAL" clId="{118E7CE8-0993-43D7-A99C-04695A4CA1C3}" dt="2022-04-25T13:34:26.442" v="740" actId="20577"/>
          <ac:spMkLst>
            <pc:docMk/>
            <pc:sldMk cId="1571990392" sldId="787"/>
            <ac:spMk id="3" creationId="{5D962526-F4D2-46C4-B9D0-4824166252E1}"/>
          </ac:spMkLst>
        </pc:spChg>
      </pc:sldChg>
      <pc:sldChg chg="modAnim">
        <pc:chgData name="Denis Premec" userId="73a29185-f80e-4a08-9f34-6e9a2d55f526" providerId="ADAL" clId="{118E7CE8-0993-43D7-A99C-04695A4CA1C3}" dt="2022-04-25T13:34:48.282" v="742"/>
        <pc:sldMkLst>
          <pc:docMk/>
          <pc:sldMk cId="2557469212" sldId="790"/>
        </pc:sldMkLst>
      </pc:sldChg>
      <pc:sldChg chg="modAnim">
        <pc:chgData name="Denis Premec" userId="73a29185-f80e-4a08-9f34-6e9a2d55f526" providerId="ADAL" clId="{118E7CE8-0993-43D7-A99C-04695A4CA1C3}" dt="2022-04-25T13:34:46.104" v="741"/>
        <pc:sldMkLst>
          <pc:docMk/>
          <pc:sldMk cId="766636707" sldId="794"/>
        </pc:sldMkLst>
      </pc:sldChg>
      <pc:sldChg chg="modAnim">
        <pc:chgData name="Denis Premec" userId="73a29185-f80e-4a08-9f34-6e9a2d55f526" providerId="ADAL" clId="{118E7CE8-0993-43D7-A99C-04695A4CA1C3}" dt="2022-04-25T13:35:01.933" v="747"/>
        <pc:sldMkLst>
          <pc:docMk/>
          <pc:sldMk cId="656820744" sldId="800"/>
        </pc:sldMkLst>
      </pc:sldChg>
      <pc:sldChg chg="modAnim">
        <pc:chgData name="Denis Premec" userId="73a29185-f80e-4a08-9f34-6e9a2d55f526" providerId="ADAL" clId="{118E7CE8-0993-43D7-A99C-04695A4CA1C3}" dt="2022-04-25T13:34:59.450" v="746"/>
        <pc:sldMkLst>
          <pc:docMk/>
          <pc:sldMk cId="1008738586" sldId="801"/>
        </pc:sldMkLst>
      </pc:sldChg>
      <pc:sldChg chg="modSp mod modAnim">
        <pc:chgData name="Denis Premec" userId="73a29185-f80e-4a08-9f34-6e9a2d55f526" providerId="ADAL" clId="{118E7CE8-0993-43D7-A99C-04695A4CA1C3}" dt="2022-04-26T06:12:40.798" v="847" actId="20577"/>
        <pc:sldMkLst>
          <pc:docMk/>
          <pc:sldMk cId="324487963" sldId="802"/>
        </pc:sldMkLst>
        <pc:spChg chg="mod">
          <ac:chgData name="Denis Premec" userId="73a29185-f80e-4a08-9f34-6e9a2d55f526" providerId="ADAL" clId="{118E7CE8-0993-43D7-A99C-04695A4CA1C3}" dt="2022-04-26T06:12:40.798" v="847" actId="20577"/>
          <ac:spMkLst>
            <pc:docMk/>
            <pc:sldMk cId="324487963" sldId="802"/>
            <ac:spMk id="3" creationId="{ABF8D805-0EB2-4709-B5F2-E5489D36F637}"/>
          </ac:spMkLst>
        </pc:spChg>
      </pc:sldChg>
      <pc:sldChg chg="modAnim">
        <pc:chgData name="Denis Premec" userId="73a29185-f80e-4a08-9f34-6e9a2d55f526" providerId="ADAL" clId="{118E7CE8-0993-43D7-A99C-04695A4CA1C3}" dt="2022-04-25T13:35:16.078" v="753"/>
        <pc:sldMkLst>
          <pc:docMk/>
          <pc:sldMk cId="3470556046" sldId="806"/>
        </pc:sldMkLst>
      </pc:sldChg>
      <pc:sldChg chg="modAnim">
        <pc:chgData name="Denis Premec" userId="73a29185-f80e-4a08-9f34-6e9a2d55f526" providerId="ADAL" clId="{118E7CE8-0993-43D7-A99C-04695A4CA1C3}" dt="2022-04-25T13:35:13.645" v="752"/>
        <pc:sldMkLst>
          <pc:docMk/>
          <pc:sldMk cId="294913630" sldId="810"/>
        </pc:sldMkLst>
      </pc:sldChg>
      <pc:sldChg chg="modAnim">
        <pc:chgData name="Denis Premec" userId="73a29185-f80e-4a08-9f34-6e9a2d55f526" providerId="ADAL" clId="{118E7CE8-0993-43D7-A99C-04695A4CA1C3}" dt="2022-04-25T13:35:11.278" v="751"/>
        <pc:sldMkLst>
          <pc:docMk/>
          <pc:sldMk cId="993940628" sldId="814"/>
        </pc:sldMkLst>
      </pc:sldChg>
      <pc:sldChg chg="modAnim">
        <pc:chgData name="Denis Premec" userId="73a29185-f80e-4a08-9f34-6e9a2d55f526" providerId="ADAL" clId="{118E7CE8-0993-43D7-A99C-04695A4CA1C3}" dt="2022-04-25T13:35:09.045" v="750"/>
        <pc:sldMkLst>
          <pc:docMk/>
          <pc:sldMk cId="1911588065" sldId="815"/>
        </pc:sldMkLst>
      </pc:sldChg>
      <pc:sldChg chg="modAnim">
        <pc:chgData name="Denis Premec" userId="73a29185-f80e-4a08-9f34-6e9a2d55f526" providerId="ADAL" clId="{118E7CE8-0993-43D7-A99C-04695A4CA1C3}" dt="2022-04-25T13:35:06.627" v="749"/>
        <pc:sldMkLst>
          <pc:docMk/>
          <pc:sldMk cId="3545455281" sldId="816"/>
        </pc:sldMkLst>
      </pc:sldChg>
      <pc:sldChg chg="modAnim">
        <pc:chgData name="Denis Premec" userId="73a29185-f80e-4a08-9f34-6e9a2d55f526" providerId="ADAL" clId="{118E7CE8-0993-43D7-A99C-04695A4CA1C3}" dt="2022-04-25T13:35:04.328" v="748"/>
        <pc:sldMkLst>
          <pc:docMk/>
          <pc:sldMk cId="3827919889" sldId="8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411F-6DF9-5D48-89B8-C23BF128913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DFBD8-0F99-FC4C-B2D9-875AE644D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CDAAB-8A5B-D94C-A7BC-ACE1D01915F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CAA8D-A5B2-D548-9D56-9D411352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2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AA8D-A5B2-D548-9D56-9D41135226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80-CE0F-4416-A02E-A2D4C020CF6C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3D0-5242-4C79-B835-23083140E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5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80-CE0F-4416-A02E-A2D4C020CF6C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3D0-5242-4C79-B835-23083140E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74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80-CE0F-4416-A02E-A2D4C020CF6C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3D0-5242-4C79-B835-23083140E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3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857249" y="92527"/>
            <a:ext cx="10391775" cy="90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7" y="1196975"/>
            <a:ext cx="11525782" cy="486092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" y="54930"/>
            <a:ext cx="613350" cy="617325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998247"/>
            <a:ext cx="12192000" cy="0"/>
          </a:xfrm>
          <a:prstGeom prst="line">
            <a:avLst/>
          </a:prstGeom>
          <a:ln w="19050">
            <a:solidFill>
              <a:srgbClr val="232C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1457610C-0B41-44C4-8154-EB9FCB84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73" y="0"/>
            <a:ext cx="983427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672">
          <p15:clr>
            <a:srgbClr val="FBAE40"/>
          </p15:clr>
        </p15:guide>
        <p15:guide id="2" orient="horz" pos="754">
          <p15:clr>
            <a:srgbClr val="FBAE40"/>
          </p15:clr>
        </p15:guide>
        <p15:guide id="3" pos="5579">
          <p15:clr>
            <a:srgbClr val="FBAE40"/>
          </p15:clr>
        </p15:guide>
        <p15:guide id="4" pos="181">
          <p15:clr>
            <a:srgbClr val="FBAE40"/>
          </p15:clr>
        </p15:guide>
        <p15:guide id="5" orient="horz" pos="392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394981" y="1285876"/>
            <a:ext cx="5469467" cy="43815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Insert Diagram with a click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199861" y="433004"/>
            <a:ext cx="11095256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10948" y="1286539"/>
            <a:ext cx="5802177" cy="40403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9417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80-CE0F-4416-A02E-A2D4C020CF6C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3D0-5242-4C79-B835-23083140E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80-CE0F-4416-A02E-A2D4C020CF6C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3D0-5242-4C79-B835-23083140E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21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80-CE0F-4416-A02E-A2D4C020CF6C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3D0-5242-4C79-B835-23083140E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3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80-CE0F-4416-A02E-A2D4C020CF6C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3D0-5242-4C79-B835-23083140E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33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80-CE0F-4416-A02E-A2D4C020CF6C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3D0-5242-4C79-B835-23083140E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80-CE0F-4416-A02E-A2D4C020CF6C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3D0-5242-4C79-B835-23083140E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1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80-CE0F-4416-A02E-A2D4C020CF6C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3D0-5242-4C79-B835-23083140E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2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80-CE0F-4416-A02E-A2D4C020CF6C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3D0-5242-4C79-B835-23083140E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07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43880-CE0F-4416-A02E-A2D4C020CF6C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83D0-5242-4C79-B835-23083140E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2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rea-sjever.hr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.gif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110" y="706876"/>
            <a:ext cx="11288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marL="257174" lvl="1" indent="-257174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marL="800075" lvl="1" indent="-342890">
              <a:buClr>
                <a:srgbClr val="FF9B02"/>
              </a:buClr>
              <a:buFont typeface="Arial"/>
              <a:buChar char="•"/>
              <a:defRPr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007797"/>
            <a:ext cx="12192000" cy="25000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rgbClr val="FFFF00"/>
                </a:solidFill>
                <a:cs typeface="Calibri Light" panose="020F0302020204030204" pitchFamily="34" charset="0"/>
              </a:rPr>
              <a:t>Market engagement in practice: Case example from Regional Energy Agency and City of Koprivnica, Croatia</a:t>
            </a:r>
            <a:endParaRPr lang="hr-HR" sz="3200" b="1" dirty="0">
              <a:solidFill>
                <a:srgbClr val="FFFF00"/>
              </a:solidFill>
              <a:cs typeface="Calibri Light" panose="020F0302020204030204" pitchFamily="34" charset="0"/>
            </a:endParaRPr>
          </a:p>
          <a:p>
            <a:pPr algn="ctr"/>
            <a:endParaRPr lang="hr-HR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Denis Premec</a:t>
            </a:r>
            <a:endParaRPr lang="hr-HR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hr-HR" b="1" dirty="0">
                <a:solidFill>
                  <a:schemeClr val="bg1"/>
                </a:solidFill>
                <a:latin typeface="+mj-lt"/>
              </a:rPr>
              <a:t>Regional Energy </a:t>
            </a:r>
            <a:r>
              <a:rPr lang="hr-HR" b="1" dirty="0" err="1">
                <a:solidFill>
                  <a:schemeClr val="bg1"/>
                </a:solidFill>
                <a:latin typeface="+mj-lt"/>
              </a:rPr>
              <a:t>Agency</a:t>
            </a:r>
            <a:r>
              <a:rPr lang="hr-HR" b="1" dirty="0">
                <a:solidFill>
                  <a:schemeClr val="bg1"/>
                </a:solidFill>
                <a:latin typeface="+mj-lt"/>
              </a:rPr>
              <a:t> North, Croatia 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latin typeface="+mj-lt"/>
              </a:rPr>
              <a:t>26 April 2022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88" y="145656"/>
            <a:ext cx="874438" cy="940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33" y="138369"/>
            <a:ext cx="1978084" cy="711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0" y="184026"/>
            <a:ext cx="1972016" cy="730376"/>
          </a:xfrm>
          <a:prstGeom prst="rect">
            <a:avLst/>
          </a:prstGeom>
        </p:spPr>
      </p:pic>
      <p:pic>
        <p:nvPicPr>
          <p:cNvPr id="13" name="Picture 1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871473C-F4DB-4EDB-9064-1D1FAD02F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28" y="0"/>
            <a:ext cx="2445499" cy="992221"/>
          </a:xfrm>
          <a:prstGeom prst="rect">
            <a:avLst/>
          </a:prstGeom>
        </p:spPr>
      </p:pic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3E1BC119-19F3-4483-9FCE-521D250E0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87" y="166482"/>
            <a:ext cx="1669524" cy="14068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B387BB-BB9C-41B9-A853-AC4617AB3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0979" y="1498059"/>
            <a:ext cx="5223658" cy="7996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01DD3D-F876-40E5-93A3-D5479A6C7DE3}"/>
              </a:ext>
            </a:extLst>
          </p:cNvPr>
          <p:cNvSpPr txBox="1"/>
          <p:nvPr/>
        </p:nvSpPr>
        <p:spPr>
          <a:xfrm>
            <a:off x="2191966" y="2324912"/>
            <a:ext cx="7808068" cy="7295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+mj-lt"/>
                <a:cs typeface="Calibri Light" panose="020F0302020204030204" pitchFamily="34" charset="0"/>
              </a:rPr>
              <a:t>Market engagement and consultation in the procurement process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8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304D4-631C-42C0-AADF-975FFBF1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F8D805-0EB2-4709-B5F2-E5489D36F637}"/>
              </a:ext>
            </a:extLst>
          </p:cNvPr>
          <p:cNvSpPr txBox="1"/>
          <p:nvPr/>
        </p:nvSpPr>
        <p:spPr>
          <a:xfrm>
            <a:off x="0" y="164232"/>
            <a:ext cx="12192000" cy="830997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Innovative Measure 2</a:t>
            </a:r>
            <a:endParaRPr lang="hr-HR" sz="2400" b="1" dirty="0">
              <a:solidFill>
                <a:srgbClr val="FFFF00"/>
              </a:solidFill>
            </a:endParaRPr>
          </a:p>
          <a:p>
            <a:pPr algn="ctr"/>
            <a:r>
              <a:rPr lang="hr-HR" sz="2400" b="1" dirty="0" err="1">
                <a:solidFill>
                  <a:srgbClr val="FFFF00"/>
                </a:solidFill>
              </a:rPr>
              <a:t>Reinforcement</a:t>
            </a:r>
            <a:r>
              <a:rPr lang="hr-HR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of exterior walls </a:t>
            </a:r>
            <a:r>
              <a:rPr lang="hr-HR" sz="2400" b="1" dirty="0">
                <a:solidFill>
                  <a:srgbClr val="FFFF00"/>
                </a:solidFill>
              </a:rPr>
              <a:t> for </a:t>
            </a:r>
            <a:r>
              <a:rPr lang="en-US" sz="2400" b="1" dirty="0">
                <a:solidFill>
                  <a:srgbClr val="FFFF00"/>
                </a:solidFill>
              </a:rPr>
              <a:t>thicker-than-possible thermal protection </a:t>
            </a:r>
            <a:endParaRPr lang="hr-H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846B67-1EA2-4E96-933E-A7AFE09F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71D49-4C6C-4C3D-AEA8-31C76383E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24D0A-627A-4096-9EC4-12E28023A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95265-DE3F-4944-9B36-978FA7843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5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3EEDC-B647-4D26-B65D-3C553A1F5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89803-7BAD-4EE3-B3E3-B8AF29FF8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8" y="10428"/>
            <a:ext cx="10897603" cy="68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878ABB-9872-43A1-9F4F-60BF09160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E30064-1C88-4DB2-B444-54090F469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3"/>
            <a:ext cx="12192000" cy="68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err="1"/>
              <a:t>ABOUT</a:t>
            </a:r>
            <a:r>
              <a:rPr lang="hr-HR" dirty="0"/>
              <a:t> 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337" y="1196975"/>
            <a:ext cx="5664201" cy="486092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b="1" dirty="0"/>
              <a:t>Regional Energy </a:t>
            </a:r>
            <a:r>
              <a:rPr lang="hr-HR" b="1" dirty="0" err="1"/>
              <a:t>Agency</a:t>
            </a:r>
            <a:r>
              <a:rPr lang="hr-HR" b="1" dirty="0"/>
              <a:t> North</a:t>
            </a:r>
          </a:p>
          <a:p>
            <a:pPr marL="10287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200" dirty="0"/>
              <a:t>renewable energy sources, energy efficiency, rational use of energy and environmental protection</a:t>
            </a:r>
            <a:endParaRPr lang="hr-HR" sz="2200" dirty="0"/>
          </a:p>
          <a:p>
            <a:pPr marL="10287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sz="2200" dirty="0" err="1"/>
              <a:t>independent</a:t>
            </a:r>
            <a:r>
              <a:rPr lang="hr-HR" sz="2200" dirty="0"/>
              <a:t> and </a:t>
            </a:r>
            <a:r>
              <a:rPr lang="hr-HR" sz="2200" dirty="0" err="1"/>
              <a:t>not</a:t>
            </a:r>
            <a:r>
              <a:rPr lang="hr-HR" sz="2200" dirty="0"/>
              <a:t>-for-profit </a:t>
            </a:r>
            <a:r>
              <a:rPr lang="hr-HR" sz="2200" dirty="0" err="1"/>
              <a:t>institution</a:t>
            </a:r>
            <a:endParaRPr lang="hr-HR" sz="2200" dirty="0"/>
          </a:p>
          <a:p>
            <a:pPr marL="10287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200" dirty="0"/>
              <a:t>providing support, consulting and related services to all participants directly or indirectly involved in energy in </a:t>
            </a:r>
            <a:r>
              <a:rPr lang="hr-HR" sz="2200" dirty="0"/>
              <a:t>n</a:t>
            </a:r>
            <a:r>
              <a:rPr lang="en-US" sz="2200" dirty="0" err="1"/>
              <a:t>orth</a:t>
            </a:r>
            <a:r>
              <a:rPr lang="en-US" sz="2200" dirty="0"/>
              <a:t> Croatia</a:t>
            </a:r>
            <a:r>
              <a:rPr lang="hr-HR" sz="2200" dirty="0"/>
              <a:t> </a:t>
            </a:r>
            <a:r>
              <a:rPr lang="hr-HR" sz="2200" dirty="0" err="1"/>
              <a:t>region</a:t>
            </a:r>
            <a:endParaRPr lang="hr-HR" sz="22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E61A2F-CFBB-471A-8ACC-895067CDC71C}"/>
              </a:ext>
            </a:extLst>
          </p:cNvPr>
          <p:cNvSpPr txBox="1">
            <a:spLocks/>
          </p:cNvSpPr>
          <p:nvPr/>
        </p:nvSpPr>
        <p:spPr>
          <a:xfrm>
            <a:off x="5691188" y="1196975"/>
            <a:ext cx="5664201" cy="48609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b="1" dirty="0"/>
              <a:t>Denis Premec</a:t>
            </a:r>
            <a:endParaRPr lang="hr-HR" dirty="0"/>
          </a:p>
          <a:p>
            <a:pPr marL="1085427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GB" sz="2200" dirty="0"/>
              <a:t>project manager </a:t>
            </a:r>
            <a:r>
              <a:rPr lang="hr-HR" sz="2200" dirty="0"/>
              <a:t>in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field</a:t>
            </a:r>
            <a:r>
              <a:rPr lang="hr-HR" sz="2200" dirty="0"/>
              <a:t> </a:t>
            </a:r>
            <a:r>
              <a:rPr lang="hr-HR" sz="2200" dirty="0" err="1"/>
              <a:t>of</a:t>
            </a:r>
            <a:r>
              <a:rPr lang="hr-HR" sz="2200" dirty="0"/>
              <a:t> </a:t>
            </a:r>
            <a:r>
              <a:rPr lang="en-GB" sz="2200" dirty="0"/>
              <a:t>energy retrofitting projects</a:t>
            </a:r>
            <a:endParaRPr lang="hr-HR" sz="2200" dirty="0"/>
          </a:p>
          <a:p>
            <a:pPr marL="1085427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GB" sz="2200" dirty="0"/>
              <a:t>responsible for the development </a:t>
            </a:r>
            <a:r>
              <a:rPr lang="hr-HR" sz="2200" dirty="0" err="1"/>
              <a:t>and</a:t>
            </a:r>
            <a:r>
              <a:rPr lang="hr-HR" sz="2200" dirty="0"/>
              <a:t> management </a:t>
            </a:r>
            <a:r>
              <a:rPr lang="en-GB" sz="2200" dirty="0"/>
              <a:t>of all stages of projects – </a:t>
            </a:r>
            <a:r>
              <a:rPr lang="hr-HR" sz="2200" dirty="0" err="1"/>
              <a:t>from</a:t>
            </a:r>
            <a:r>
              <a:rPr lang="hr-HR" sz="2200" dirty="0"/>
              <a:t> </a:t>
            </a:r>
            <a:r>
              <a:rPr lang="en-GB" sz="2200" dirty="0"/>
              <a:t>specifying the procurement of project designing services to contracting </a:t>
            </a:r>
            <a:r>
              <a:rPr lang="hr-HR" sz="2200" dirty="0" err="1"/>
              <a:t>works</a:t>
            </a:r>
            <a:r>
              <a:rPr lang="hr-HR" sz="2200" dirty="0"/>
              <a:t> </a:t>
            </a:r>
            <a:r>
              <a:rPr lang="en-GB" sz="2200" dirty="0"/>
              <a:t>and controlling the final results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1776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71825F-3353-4633-AA8F-3416EF280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" y="0"/>
            <a:ext cx="12187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err="1"/>
              <a:t>STAKEHOLDERS</a:t>
            </a:r>
            <a:r>
              <a:rPr lang="hr-HR" dirty="0"/>
              <a:t>' </a:t>
            </a:r>
            <a:r>
              <a:rPr lang="hr-HR" dirty="0" err="1"/>
              <a:t>IMPORTANCE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337" y="1196975"/>
            <a:ext cx="5664201" cy="486092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GB" b="1" dirty="0"/>
              <a:t>Needs identification </a:t>
            </a:r>
            <a:r>
              <a:rPr lang="hr-HR" dirty="0"/>
              <a:t>- </a:t>
            </a:r>
            <a:r>
              <a:rPr lang="en-GB" dirty="0"/>
              <a:t>the </a:t>
            </a:r>
            <a:r>
              <a:rPr lang="hr-HR" dirty="0" err="1"/>
              <a:t>first</a:t>
            </a:r>
            <a:r>
              <a:rPr lang="hr-HR" dirty="0"/>
              <a:t> </a:t>
            </a:r>
            <a:r>
              <a:rPr lang="en-GB" dirty="0"/>
              <a:t>critical part of the project</a:t>
            </a:r>
            <a:r>
              <a:rPr lang="hr-HR" dirty="0"/>
              <a:t>; </a:t>
            </a:r>
          </a:p>
          <a:p>
            <a:pPr marL="10287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sz="2200" dirty="0"/>
              <a:t>d</a:t>
            </a:r>
            <a:r>
              <a:rPr lang="en-GB" sz="2200" dirty="0" err="1"/>
              <a:t>uring</a:t>
            </a:r>
            <a:r>
              <a:rPr lang="en-GB" sz="2200" dirty="0"/>
              <a:t> this phase we discussed </a:t>
            </a:r>
            <a:r>
              <a:rPr lang="en-GB" sz="2200" b="1" dirty="0">
                <a:solidFill>
                  <a:srgbClr val="00B050"/>
                </a:solidFill>
              </a:rPr>
              <a:t>with local end-users</a:t>
            </a:r>
            <a:r>
              <a:rPr lang="en-GB" sz="2200" dirty="0"/>
              <a:t>, which involved two separated focus groups, and </a:t>
            </a:r>
            <a:r>
              <a:rPr lang="en-GB" sz="2200" b="1" dirty="0">
                <a:solidFill>
                  <a:srgbClr val="FF0000"/>
                </a:solidFill>
              </a:rPr>
              <a:t>with all </a:t>
            </a:r>
            <a:r>
              <a:rPr lang="hr-HR" sz="2200" b="1" dirty="0" err="1">
                <a:solidFill>
                  <a:srgbClr val="FF0000"/>
                </a:solidFill>
              </a:rPr>
              <a:t>other</a:t>
            </a:r>
            <a:r>
              <a:rPr lang="hr-HR" sz="2200" b="1" dirty="0">
                <a:solidFill>
                  <a:srgbClr val="FF0000"/>
                </a:solidFill>
              </a:rPr>
              <a:t> </a:t>
            </a:r>
            <a:r>
              <a:rPr lang="hr-HR" sz="2200" b="1" dirty="0" err="1">
                <a:solidFill>
                  <a:srgbClr val="FF0000"/>
                </a:solidFill>
              </a:rPr>
              <a:t>local</a:t>
            </a:r>
            <a:r>
              <a:rPr lang="hr-HR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>
                <a:solidFill>
                  <a:srgbClr val="FF0000"/>
                </a:solidFill>
              </a:rPr>
              <a:t>stakeholders</a:t>
            </a:r>
            <a:r>
              <a:rPr lang="hr-HR" sz="2200" b="1" dirty="0"/>
              <a:t> (</a:t>
            </a:r>
            <a:r>
              <a:rPr lang="hr-HR" sz="2200" b="1" dirty="0" err="1"/>
              <a:t>primarily</a:t>
            </a:r>
            <a:r>
              <a:rPr lang="hr-HR" sz="2200" b="1" dirty="0"/>
              <a:t> City </a:t>
            </a:r>
            <a:r>
              <a:rPr lang="hr-HR" sz="2200" b="1" dirty="0" err="1"/>
              <a:t>of</a:t>
            </a:r>
            <a:r>
              <a:rPr lang="hr-HR" sz="2200" b="1" dirty="0"/>
              <a:t> Koprivnica, </a:t>
            </a:r>
            <a:r>
              <a:rPr lang="hr-HR" sz="2200" b="1" dirty="0" err="1"/>
              <a:t>kindergarten</a:t>
            </a:r>
            <a:r>
              <a:rPr lang="hr-HR" sz="2200" b="1" dirty="0"/>
              <a:t> </a:t>
            </a:r>
            <a:r>
              <a:rPr lang="hr-HR" sz="2200" b="1" dirty="0" err="1"/>
              <a:t>owner</a:t>
            </a:r>
            <a:r>
              <a:rPr lang="hr-HR" sz="2200" b="1" dirty="0"/>
              <a:t>)</a:t>
            </a:r>
            <a:endParaRPr lang="hr-HR" b="1" dirty="0">
              <a:solidFill>
                <a:srgbClr val="996633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996633"/>
                </a:solidFill>
              </a:rPr>
              <a:t>I</a:t>
            </a:r>
            <a:r>
              <a:rPr lang="en-GB" b="1" dirty="0" err="1">
                <a:solidFill>
                  <a:srgbClr val="996633"/>
                </a:solidFill>
              </a:rPr>
              <a:t>dentified</a:t>
            </a:r>
            <a:r>
              <a:rPr lang="en-GB" b="1" dirty="0">
                <a:solidFill>
                  <a:srgbClr val="996633"/>
                </a:solidFill>
              </a:rPr>
              <a:t> representatives</a:t>
            </a:r>
            <a:r>
              <a:rPr lang="en-GB" b="1" dirty="0"/>
              <a:t> </a:t>
            </a:r>
            <a:r>
              <a:rPr lang="hr-HR" b="1" dirty="0">
                <a:solidFill>
                  <a:srgbClr val="996633"/>
                </a:solidFill>
              </a:rPr>
              <a:t>of</a:t>
            </a:r>
            <a:r>
              <a:rPr lang="hr-HR" b="1" dirty="0"/>
              <a:t> </a:t>
            </a:r>
            <a:r>
              <a:rPr lang="hr-HR" b="1" dirty="0" err="1">
                <a:solidFill>
                  <a:srgbClr val="996633"/>
                </a:solidFill>
              </a:rPr>
              <a:t>possible</a:t>
            </a:r>
            <a:r>
              <a:rPr lang="hr-HR" b="1" dirty="0">
                <a:solidFill>
                  <a:srgbClr val="996633"/>
                </a:solidFill>
              </a:rPr>
              <a:t> future</a:t>
            </a:r>
            <a:r>
              <a:rPr lang="hr-HR" b="1" dirty="0"/>
              <a:t> </a:t>
            </a:r>
            <a:r>
              <a:rPr lang="en-GB" b="1" dirty="0">
                <a:solidFill>
                  <a:srgbClr val="996633"/>
                </a:solidFill>
              </a:rPr>
              <a:t>end-users</a:t>
            </a:r>
            <a:r>
              <a:rPr lang="en-GB" b="1" dirty="0"/>
              <a:t> </a:t>
            </a:r>
            <a:r>
              <a:rPr lang="hr-HR" dirty="0"/>
              <a:t>on a </a:t>
            </a:r>
            <a:r>
              <a:rPr lang="hr-HR" b="1" dirty="0">
                <a:solidFill>
                  <a:srgbClr val="996633"/>
                </a:solidFill>
              </a:rPr>
              <a:t>nationwide</a:t>
            </a:r>
            <a:r>
              <a:rPr lang="hr-HR" dirty="0">
                <a:solidFill>
                  <a:srgbClr val="996633"/>
                </a:solidFill>
              </a:rPr>
              <a:t> </a:t>
            </a:r>
            <a:r>
              <a:rPr lang="hr-HR" dirty="0"/>
              <a:t>scale:</a:t>
            </a:r>
            <a:r>
              <a:rPr lang="en-GB" dirty="0"/>
              <a:t> a market research to identify the possible market size</a:t>
            </a:r>
            <a:r>
              <a:rPr lang="hr-HR" dirty="0"/>
              <a:t>, </a:t>
            </a:r>
            <a:r>
              <a:rPr lang="en-GB" dirty="0"/>
              <a:t>determine capitalisation possibilities and gained </a:t>
            </a:r>
            <a:r>
              <a:rPr lang="hr-HR" dirty="0"/>
              <a:t>preliminary </a:t>
            </a:r>
            <a:r>
              <a:rPr lang="en-GB" dirty="0"/>
              <a:t>expressions of interest from </a:t>
            </a:r>
            <a:r>
              <a:rPr lang="en-GB" b="1" dirty="0"/>
              <a:t>60 public administration </a:t>
            </a:r>
            <a:r>
              <a:rPr lang="hr-HR" dirty="0"/>
              <a:t>+ </a:t>
            </a:r>
            <a:r>
              <a:rPr lang="en-GB" b="1" dirty="0"/>
              <a:t>business </a:t>
            </a:r>
            <a:r>
              <a:rPr lang="en-GB" dirty="0"/>
              <a:t>entities </a:t>
            </a:r>
            <a:r>
              <a:rPr lang="hr-HR" dirty="0"/>
              <a:t>+ </a:t>
            </a:r>
            <a:r>
              <a:rPr lang="en-GB" b="1" dirty="0"/>
              <a:t>faculties </a:t>
            </a:r>
            <a:r>
              <a:rPr lang="hr-HR" dirty="0"/>
              <a:t>+ </a:t>
            </a:r>
            <a:r>
              <a:rPr lang="hr-HR" b="1" dirty="0" err="1"/>
              <a:t>ministries</a:t>
            </a:r>
            <a:r>
              <a:rPr lang="hr-HR" b="1" dirty="0"/>
              <a:t> </a:t>
            </a:r>
            <a:r>
              <a:rPr lang="en-GB" dirty="0"/>
              <a:t>for the market engagement procedure</a:t>
            </a:r>
            <a:endParaRPr lang="hr-HR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A3AE3A-6397-4F91-834C-B3CEFC8C82CA}"/>
              </a:ext>
            </a:extLst>
          </p:cNvPr>
          <p:cNvSpPr txBox="1">
            <a:spLocks/>
          </p:cNvSpPr>
          <p:nvPr/>
        </p:nvSpPr>
        <p:spPr>
          <a:xfrm>
            <a:off x="6275388" y="1215390"/>
            <a:ext cx="5664201" cy="48609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sz="2200" dirty="0" err="1"/>
              <a:t>Ministry</a:t>
            </a:r>
            <a:r>
              <a:rPr lang="hr-HR" sz="2200" dirty="0"/>
              <a:t> </a:t>
            </a:r>
            <a:r>
              <a:rPr lang="hr-HR" sz="2200" dirty="0" err="1"/>
              <a:t>of</a:t>
            </a:r>
            <a:r>
              <a:rPr lang="hr-HR" sz="2200" dirty="0"/>
              <a:t> </a:t>
            </a:r>
            <a:r>
              <a:rPr lang="hr-HR" sz="2200" dirty="0" err="1"/>
              <a:t>Construction</a:t>
            </a:r>
            <a:r>
              <a:rPr lang="hr-HR" sz="2200" dirty="0"/>
              <a:t> </a:t>
            </a:r>
            <a:r>
              <a:rPr lang="hr-HR" sz="2200" dirty="0" err="1"/>
              <a:t>detected</a:t>
            </a:r>
            <a:r>
              <a:rPr lang="hr-HR" sz="2200" dirty="0"/>
              <a:t> as a </a:t>
            </a:r>
            <a:r>
              <a:rPr lang="hr-HR" sz="2200" dirty="0" err="1"/>
              <a:t>stakeholder</a:t>
            </a:r>
            <a:r>
              <a:rPr lang="hr-HR" sz="2200" dirty="0"/>
              <a:t>!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GB" dirty="0"/>
              <a:t>By </a:t>
            </a:r>
            <a:r>
              <a:rPr lang="hr-HR" dirty="0" err="1"/>
              <a:t>engaging</a:t>
            </a:r>
            <a:r>
              <a:rPr lang="hr-HR" dirty="0"/>
              <a:t> </a:t>
            </a:r>
            <a:r>
              <a:rPr lang="en-GB" b="1" dirty="0" err="1"/>
              <a:t>Design&amp;Build</a:t>
            </a:r>
            <a:r>
              <a:rPr lang="en-GB" dirty="0"/>
              <a:t> </a:t>
            </a:r>
            <a:r>
              <a:rPr lang="hr-HR" dirty="0" err="1"/>
              <a:t>approach</a:t>
            </a:r>
            <a:r>
              <a:rPr lang="hr-HR" dirty="0"/>
              <a:t> + </a:t>
            </a:r>
            <a:r>
              <a:rPr lang="en-GB" dirty="0"/>
              <a:t>by defining important part of award criteria </a:t>
            </a:r>
            <a:r>
              <a:rPr lang="hr-HR" dirty="0"/>
              <a:t>to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en-GB" dirty="0"/>
              <a:t>quality and innovation criteria</a:t>
            </a:r>
            <a:r>
              <a:rPr lang="hr-HR" dirty="0"/>
              <a:t> (50 %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points</a:t>
            </a:r>
            <a:r>
              <a:rPr lang="hr-HR" dirty="0"/>
              <a:t>), </a:t>
            </a:r>
            <a:r>
              <a:rPr lang="en-GB" b="1" dirty="0">
                <a:solidFill>
                  <a:srgbClr val="C00000"/>
                </a:solidFill>
              </a:rPr>
              <a:t>we </a:t>
            </a:r>
            <a:r>
              <a:rPr lang="hr-HR" b="1" dirty="0">
                <a:solidFill>
                  <a:srgbClr val="C00000"/>
                </a:solidFill>
              </a:rPr>
              <a:t>had </a:t>
            </a:r>
            <a:r>
              <a:rPr lang="hr-HR" b="1" dirty="0" err="1">
                <a:solidFill>
                  <a:srgbClr val="C00000"/>
                </a:solidFill>
              </a:rPr>
              <a:t>necessary</a:t>
            </a:r>
            <a:r>
              <a:rPr lang="hr-HR" b="1" dirty="0">
                <a:solidFill>
                  <a:srgbClr val="C00000"/>
                </a:solidFill>
              </a:rPr>
              <a:t> </a:t>
            </a:r>
            <a:r>
              <a:rPr lang="hr-HR" b="1" dirty="0" err="1">
                <a:solidFill>
                  <a:srgbClr val="C00000"/>
                </a:solidFill>
              </a:rPr>
              <a:t>arguments</a:t>
            </a:r>
            <a:r>
              <a:rPr lang="hr-HR" b="1" dirty="0">
                <a:solidFill>
                  <a:srgbClr val="C00000"/>
                </a:solidFill>
              </a:rPr>
              <a:t> to </a:t>
            </a:r>
            <a:r>
              <a:rPr lang="en-GB" b="1" dirty="0">
                <a:solidFill>
                  <a:srgbClr val="C00000"/>
                </a:solidFill>
              </a:rPr>
              <a:t>encourage bidders to compete</a:t>
            </a:r>
            <a:r>
              <a:rPr lang="en-GB" dirty="0"/>
              <a:t> with effective, long(er) lasting and innovative solutions</a:t>
            </a:r>
            <a:endParaRPr lang="hr-HR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dirty="0" err="1"/>
              <a:t>Proving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feasible</a:t>
            </a:r>
            <a:r>
              <a:rPr lang="hr-HR" dirty="0"/>
              <a:t>,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engaged</a:t>
            </a:r>
            <a:r>
              <a:rPr lang="hr-HR" dirty="0"/>
              <a:t> extra </a:t>
            </a:r>
            <a:r>
              <a:rPr lang="hr-HR" dirty="0" err="1"/>
              <a:t>funding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main</a:t>
            </a:r>
            <a:r>
              <a:rPr lang="hr-HR" dirty="0"/>
              <a:t> </a:t>
            </a:r>
            <a:r>
              <a:rPr lang="hr-HR" dirty="0" err="1"/>
              <a:t>stakeholder</a:t>
            </a:r>
            <a:r>
              <a:rPr lang="hr-HR" dirty="0"/>
              <a:t>, </a:t>
            </a:r>
            <a:r>
              <a:rPr lang="hr-HR" b="1" dirty="0"/>
              <a:t>City </a:t>
            </a:r>
            <a:r>
              <a:rPr lang="hr-HR" b="1" dirty="0" err="1"/>
              <a:t>of</a:t>
            </a:r>
            <a:r>
              <a:rPr lang="hr-HR" b="1" dirty="0"/>
              <a:t> Koprivnica</a:t>
            </a:r>
          </a:p>
        </p:txBody>
      </p:sp>
    </p:spTree>
    <p:extLst>
      <p:ext uri="{BB962C8B-B14F-4D97-AF65-F5344CB8AC3E}">
        <p14:creationId xmlns:p14="http://schemas.microsoft.com/office/powerpoint/2010/main" val="40766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PROBLEMS AND RISKS WE HAVE FACED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337" y="1196975"/>
            <a:ext cx="5664201" cy="486092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dirty="0"/>
              <a:t>Changes in the Croatian construction market dramatically </a:t>
            </a:r>
            <a:r>
              <a:rPr lang="hr-HR" dirty="0" err="1"/>
              <a:t>impacted</a:t>
            </a:r>
            <a:r>
              <a:rPr lang="hr-HR" dirty="0"/>
              <a:t> </a:t>
            </a:r>
            <a:r>
              <a:rPr lang="en-US" dirty="0"/>
              <a:t>the market conditions</a:t>
            </a:r>
            <a:r>
              <a:rPr lang="hr-HR" dirty="0"/>
              <a:t>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The </a:t>
            </a:r>
            <a:r>
              <a:rPr lang="hr-HR" dirty="0" err="1"/>
              <a:t>impact</a:t>
            </a:r>
            <a:r>
              <a:rPr lang="hr-HR" dirty="0"/>
              <a:t> c</a:t>
            </a:r>
            <a:r>
              <a:rPr lang="en-US" dirty="0" err="1"/>
              <a:t>ame</a:t>
            </a:r>
            <a:r>
              <a:rPr lang="en-US" dirty="0"/>
              <a:t> to its peak in the middle of </a:t>
            </a:r>
            <a:r>
              <a:rPr lang="en-US" b="1" dirty="0"/>
              <a:t>2018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b="1" dirty="0" err="1">
                <a:solidFill>
                  <a:srgbClr val="7030A0"/>
                </a:solidFill>
              </a:rPr>
              <a:t>Reason</a:t>
            </a:r>
            <a:r>
              <a:rPr lang="hr-HR" b="1" dirty="0">
                <a:solidFill>
                  <a:srgbClr val="7030A0"/>
                </a:solidFill>
              </a:rPr>
              <a:t> 1:</a:t>
            </a:r>
            <a:r>
              <a:rPr lang="hr-HR" dirty="0"/>
              <a:t> D</a:t>
            </a:r>
            <a:r>
              <a:rPr lang="en-US" dirty="0" err="1"/>
              <a:t>rainage</a:t>
            </a:r>
            <a:r>
              <a:rPr lang="en-US" dirty="0"/>
              <a:t> of skilled workforce to Germany and other EU countries resulted with limited supply capabilities of Croatian companies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b="1" dirty="0" err="1">
                <a:solidFill>
                  <a:srgbClr val="7030A0"/>
                </a:solidFill>
              </a:rPr>
              <a:t>Reason</a:t>
            </a:r>
            <a:r>
              <a:rPr lang="hr-HR" b="1" dirty="0">
                <a:solidFill>
                  <a:srgbClr val="7030A0"/>
                </a:solidFill>
              </a:rPr>
              <a:t> 2:</a:t>
            </a:r>
            <a:r>
              <a:rPr lang="hr-HR" dirty="0"/>
              <a:t> M</a:t>
            </a:r>
            <a:r>
              <a:rPr lang="en-US" dirty="0"/>
              <a:t>ore than 200 million euros from EU funds placed on the market through public calls</a:t>
            </a:r>
            <a:r>
              <a:rPr lang="hr-HR" dirty="0"/>
              <a:t> in 2017 and 2018 (</a:t>
            </a:r>
            <a:r>
              <a:rPr lang="hr-HR" dirty="0" err="1"/>
              <a:t>just</a:t>
            </a:r>
            <a:r>
              <a:rPr lang="hr-HR" dirty="0"/>
              <a:t> for public </a:t>
            </a:r>
            <a:r>
              <a:rPr lang="hr-HR" dirty="0" err="1"/>
              <a:t>buildings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overall</a:t>
            </a:r>
            <a:r>
              <a:rPr lang="hr-HR" dirty="0"/>
              <a:t> </a:t>
            </a:r>
            <a:r>
              <a:rPr lang="hr-HR" dirty="0" err="1"/>
              <a:t>amount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even</a:t>
            </a:r>
            <a:r>
              <a:rPr lang="hr-HR" dirty="0"/>
              <a:t> </a:t>
            </a:r>
            <a:r>
              <a:rPr lang="hr-HR" dirty="0" err="1"/>
              <a:t>bigger</a:t>
            </a:r>
            <a:r>
              <a:rPr lang="hr-HR" dirty="0"/>
              <a:t>)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4872E21-4ACD-4BE5-BABD-89866B94DD17}"/>
              </a:ext>
            </a:extLst>
          </p:cNvPr>
          <p:cNvSpPr txBox="1">
            <a:spLocks/>
          </p:cNvSpPr>
          <p:nvPr/>
        </p:nvSpPr>
        <p:spPr>
          <a:xfrm>
            <a:off x="6275388" y="1196975"/>
            <a:ext cx="5664201" cy="48609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b="1" dirty="0" err="1">
                <a:solidFill>
                  <a:srgbClr val="FF0000"/>
                </a:solidFill>
              </a:rPr>
              <a:t>Consequence</a:t>
            </a:r>
            <a:r>
              <a:rPr lang="hr-HR" b="1" dirty="0">
                <a:solidFill>
                  <a:srgbClr val="FF0000"/>
                </a:solidFill>
              </a:rPr>
              <a:t> 1:</a:t>
            </a:r>
            <a:r>
              <a:rPr lang="hr-HR" dirty="0"/>
              <a:t> T</a:t>
            </a:r>
            <a:r>
              <a:rPr lang="en-US" dirty="0"/>
              <a:t>he market responded by increasing the prices for more than 30 % on average</a:t>
            </a:r>
            <a:endParaRPr lang="hr-HR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b="1" dirty="0" err="1">
                <a:solidFill>
                  <a:srgbClr val="FF0000"/>
                </a:solidFill>
              </a:rPr>
              <a:t>Consequence</a:t>
            </a:r>
            <a:r>
              <a:rPr lang="hr-HR" b="1" dirty="0">
                <a:solidFill>
                  <a:srgbClr val="FF0000"/>
                </a:solidFill>
              </a:rPr>
              <a:t> 2:</a:t>
            </a:r>
            <a:r>
              <a:rPr lang="hr-HR" dirty="0"/>
              <a:t> C</a:t>
            </a:r>
            <a:r>
              <a:rPr lang="en-US" dirty="0" err="1"/>
              <a:t>onstruction</a:t>
            </a:r>
            <a:r>
              <a:rPr lang="en-US" dirty="0"/>
              <a:t> companies overloaded due to extremely increased demand</a:t>
            </a:r>
            <a:r>
              <a:rPr lang="hr-HR" dirty="0"/>
              <a:t> for </a:t>
            </a:r>
            <a:r>
              <a:rPr lang="hr-HR" dirty="0" err="1"/>
              <a:t>construction</a:t>
            </a:r>
            <a:r>
              <a:rPr lang="hr-HR" dirty="0"/>
              <a:t> </a:t>
            </a:r>
            <a:r>
              <a:rPr lang="hr-HR" dirty="0" err="1"/>
              <a:t>works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realised</a:t>
            </a:r>
            <a:r>
              <a:rPr lang="hr-HR" dirty="0"/>
              <a:t> </a:t>
            </a:r>
            <a:r>
              <a:rPr lang="en-US" dirty="0"/>
              <a:t>that the market appetite for our project, and especially for innovation demand, became limited</a:t>
            </a:r>
            <a:endParaRPr lang="hr-HR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dirty="0"/>
              <a:t>W</a:t>
            </a:r>
            <a:r>
              <a:rPr lang="en-US" dirty="0" err="1"/>
              <a:t>orried</a:t>
            </a:r>
            <a:r>
              <a:rPr lang="en-US" dirty="0"/>
              <a:t> if our </a:t>
            </a:r>
            <a:r>
              <a:rPr lang="hr-HR" dirty="0" err="1"/>
              <a:t>small</a:t>
            </a:r>
            <a:r>
              <a:rPr lang="hr-HR" dirty="0"/>
              <a:t> </a:t>
            </a:r>
            <a:r>
              <a:rPr lang="en-US" dirty="0"/>
              <a:t>project would be interesting</a:t>
            </a:r>
            <a:r>
              <a:rPr lang="hr-HR" dirty="0"/>
              <a:t> in </a:t>
            </a:r>
            <a:r>
              <a:rPr lang="hr-HR" dirty="0" err="1"/>
              <a:t>such</a:t>
            </a:r>
            <a:r>
              <a:rPr lang="hr-HR" dirty="0"/>
              <a:t> a </a:t>
            </a:r>
            <a:r>
              <a:rPr lang="hr-HR" dirty="0" err="1"/>
              <a:t>changed</a:t>
            </a:r>
            <a:r>
              <a:rPr lang="hr-HR" dirty="0"/>
              <a:t>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MARKET </a:t>
            </a:r>
            <a:r>
              <a:rPr lang="hr-HR" dirty="0" err="1"/>
              <a:t>ANALYSIS</a:t>
            </a:r>
            <a:r>
              <a:rPr lang="hr-HR" dirty="0"/>
              <a:t> &amp; </a:t>
            </a:r>
            <a:r>
              <a:rPr lang="hr-HR" dirty="0" err="1"/>
              <a:t>CREDIBILITY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1C1622-BF08-432B-84EF-FAFC89E84D6E}"/>
              </a:ext>
            </a:extLst>
          </p:cNvPr>
          <p:cNvSpPr txBox="1">
            <a:spLocks/>
          </p:cNvSpPr>
          <p:nvPr/>
        </p:nvSpPr>
        <p:spPr>
          <a:xfrm>
            <a:off x="419099" y="1123551"/>
            <a:ext cx="6743701" cy="55210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hr-HR" sz="2200" dirty="0" err="1"/>
              <a:t>Analysis</a:t>
            </a:r>
            <a:r>
              <a:rPr lang="hr-HR" sz="2200" dirty="0"/>
              <a:t> </a:t>
            </a:r>
            <a:r>
              <a:rPr lang="en-US" sz="2200" dirty="0"/>
              <a:t>of market potential regarding existing prefabricated </a:t>
            </a:r>
            <a:r>
              <a:rPr lang="hr-HR" sz="2200" dirty="0" err="1"/>
              <a:t>kindergartens</a:t>
            </a:r>
            <a:r>
              <a:rPr lang="hr-HR" sz="2200" dirty="0"/>
              <a:t> </a:t>
            </a:r>
            <a:r>
              <a:rPr lang="en-US" sz="2200" dirty="0"/>
              <a:t>in Croatia</a:t>
            </a:r>
            <a:r>
              <a:rPr lang="hr-HR" sz="2200" dirty="0"/>
              <a:t> </a:t>
            </a:r>
            <a:r>
              <a:rPr lang="hr-HR" sz="2200" dirty="0">
                <a:sym typeface="Wingdings" panose="05000000000000000000" pitchFamily="2" charset="2"/>
              </a:rPr>
              <a:t> 127 </a:t>
            </a:r>
            <a:r>
              <a:rPr lang="hr-HR" sz="2200" dirty="0" err="1">
                <a:sym typeface="Wingdings" panose="05000000000000000000" pitchFamily="2" charset="2"/>
              </a:rPr>
              <a:t>cities</a:t>
            </a:r>
            <a:r>
              <a:rPr lang="hr-HR" sz="2200" dirty="0">
                <a:sym typeface="Wingdings" panose="05000000000000000000" pitchFamily="2" charset="2"/>
              </a:rPr>
              <a:t> </a:t>
            </a:r>
            <a:r>
              <a:rPr lang="hr-HR" sz="2200" dirty="0" err="1">
                <a:sym typeface="Wingdings" panose="05000000000000000000" pitchFamily="2" charset="2"/>
              </a:rPr>
              <a:t>all</a:t>
            </a:r>
            <a:r>
              <a:rPr lang="hr-HR" sz="2200" dirty="0">
                <a:sym typeface="Wingdings" panose="05000000000000000000" pitchFamily="2" charset="2"/>
              </a:rPr>
              <a:t> </a:t>
            </a:r>
            <a:r>
              <a:rPr lang="hr-HR" sz="2200" dirty="0" err="1">
                <a:sym typeface="Wingdings" panose="05000000000000000000" pitchFamily="2" charset="2"/>
              </a:rPr>
              <a:t>over</a:t>
            </a:r>
            <a:r>
              <a:rPr lang="hr-HR" sz="2200" dirty="0">
                <a:sym typeface="Wingdings" panose="05000000000000000000" pitchFamily="2" charset="2"/>
              </a:rPr>
              <a:t> Croatia </a:t>
            </a:r>
            <a:r>
              <a:rPr lang="hr-HR" sz="2200" dirty="0" err="1">
                <a:sym typeface="Wingdings" panose="05000000000000000000" pitchFamily="2" charset="2"/>
              </a:rPr>
              <a:t>analysed</a:t>
            </a:r>
            <a:endParaRPr lang="hr-HR" sz="2200" dirty="0"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hr-HR" sz="2200" dirty="0" err="1">
                <a:sym typeface="Wingdings" panose="05000000000000000000" pitchFamily="2" charset="2"/>
              </a:rPr>
              <a:t>Result</a:t>
            </a:r>
            <a:r>
              <a:rPr lang="hr-HR" sz="2200" dirty="0">
                <a:sym typeface="Wingdings" panose="05000000000000000000" pitchFamily="2" charset="2"/>
              </a:rPr>
              <a:t>: </a:t>
            </a:r>
            <a:r>
              <a:rPr lang="hr-HR" sz="2200" dirty="0">
                <a:solidFill>
                  <a:srgbClr val="FF0000"/>
                </a:solidFill>
                <a:sym typeface="Wingdings" panose="05000000000000000000" pitchFamily="2" charset="2"/>
              </a:rPr>
              <a:t>min 25 </a:t>
            </a:r>
            <a:r>
              <a:rPr lang="hr-HR" sz="2200" dirty="0" err="1">
                <a:solidFill>
                  <a:srgbClr val="FF0000"/>
                </a:solidFill>
                <a:sym typeface="Wingdings" panose="05000000000000000000" pitchFamily="2" charset="2"/>
              </a:rPr>
              <a:t>similar</a:t>
            </a:r>
            <a:r>
              <a:rPr lang="hr-HR" sz="2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200" dirty="0" err="1">
                <a:solidFill>
                  <a:srgbClr val="FF0000"/>
                </a:solidFill>
                <a:sym typeface="Wingdings" panose="05000000000000000000" pitchFamily="2" charset="2"/>
              </a:rPr>
              <a:t>prefab</a:t>
            </a:r>
            <a:r>
              <a:rPr lang="hr-HR" sz="2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200" dirty="0" err="1">
                <a:solidFill>
                  <a:srgbClr val="FF0000"/>
                </a:solidFill>
                <a:sym typeface="Wingdings" panose="05000000000000000000" pitchFamily="2" charset="2"/>
              </a:rPr>
              <a:t>buildings</a:t>
            </a:r>
            <a:r>
              <a:rPr lang="hr-HR" sz="2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200" dirty="0" err="1">
                <a:solidFill>
                  <a:srgbClr val="FF0000"/>
                </a:solidFill>
                <a:sym typeface="Wingdings" panose="05000000000000000000" pitchFamily="2" charset="2"/>
              </a:rPr>
              <a:t>found</a:t>
            </a:r>
            <a:r>
              <a:rPr lang="hr-HR" sz="2200" dirty="0">
                <a:solidFill>
                  <a:srgbClr val="FF0000"/>
                </a:solidFill>
                <a:sym typeface="Wingdings" panose="05000000000000000000" pitchFamily="2" charset="2"/>
              </a:rPr>
              <a:t> (</a:t>
            </a:r>
            <a:r>
              <a:rPr lang="hr-HR" sz="2200" dirty="0" err="1">
                <a:solidFill>
                  <a:srgbClr val="FF0000"/>
                </a:solidFill>
                <a:sym typeface="Wingdings" panose="05000000000000000000" pitchFamily="2" charset="2"/>
              </a:rPr>
              <a:t>dots</a:t>
            </a:r>
            <a:r>
              <a:rPr lang="hr-HR" sz="22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hr-HR" sz="2200" dirty="0">
                <a:sym typeface="Wingdings" panose="05000000000000000000" pitchFamily="2" charset="2"/>
              </a:rPr>
              <a:t>  </a:t>
            </a:r>
            <a:r>
              <a:rPr lang="hr-HR" sz="2200" dirty="0" err="1">
                <a:sym typeface="Wingdings" panose="05000000000000000000" pitchFamily="2" charset="2"/>
              </a:rPr>
              <a:t>we</a:t>
            </a:r>
            <a:r>
              <a:rPr lang="hr-HR" sz="2200" dirty="0">
                <a:sym typeface="Wingdings" panose="05000000000000000000" pitchFamily="2" charset="2"/>
              </a:rPr>
              <a:t> </a:t>
            </a:r>
            <a:r>
              <a:rPr lang="hr-HR" sz="2200" dirty="0" err="1">
                <a:sym typeface="Wingdings" panose="05000000000000000000" pitchFamily="2" charset="2"/>
              </a:rPr>
              <a:t>decided</a:t>
            </a:r>
            <a:r>
              <a:rPr lang="hr-HR" sz="2200" dirty="0">
                <a:sym typeface="Wingdings" panose="05000000000000000000" pitchFamily="2" charset="2"/>
              </a:rPr>
              <a:t> </a:t>
            </a:r>
            <a:r>
              <a:rPr lang="hr-HR" sz="2200" dirty="0" err="1">
                <a:sym typeface="Wingdings" panose="05000000000000000000" pitchFamily="2" charset="2"/>
              </a:rPr>
              <a:t>this</a:t>
            </a:r>
            <a:r>
              <a:rPr lang="hr-HR" sz="2200" dirty="0">
                <a:sym typeface="Wingdings" panose="05000000000000000000" pitchFamily="2" charset="2"/>
              </a:rPr>
              <a:t> </a:t>
            </a:r>
            <a:r>
              <a:rPr lang="hr-HR" sz="2200" dirty="0" err="1">
                <a:sym typeface="Wingdings" panose="05000000000000000000" pitchFamily="2" charset="2"/>
              </a:rPr>
              <a:t>could</a:t>
            </a:r>
            <a:r>
              <a:rPr lang="hr-HR" sz="2200" dirty="0">
                <a:sym typeface="Wingdings" panose="05000000000000000000" pitchFamily="2" charset="2"/>
              </a:rPr>
              <a:t> </a:t>
            </a:r>
            <a:r>
              <a:rPr lang="hr-HR" sz="2200" dirty="0" err="1">
                <a:sym typeface="Wingdings" panose="05000000000000000000" pitchFamily="2" charset="2"/>
              </a:rPr>
              <a:t>be</a:t>
            </a:r>
            <a:r>
              <a:rPr lang="hr-HR" sz="2200" dirty="0">
                <a:sym typeface="Wingdings" panose="05000000000000000000" pitchFamily="2" charset="2"/>
              </a:rPr>
              <a:t> </a:t>
            </a:r>
            <a:r>
              <a:rPr lang="hr-HR" sz="2200" dirty="0" err="1"/>
              <a:t>attractive</a:t>
            </a:r>
            <a:r>
              <a:rPr lang="hr-HR" sz="2200" dirty="0"/>
              <a:t> </a:t>
            </a:r>
            <a:r>
              <a:rPr lang="hr-HR" sz="2200" dirty="0" err="1"/>
              <a:t>enough</a:t>
            </a:r>
            <a:r>
              <a:rPr lang="hr-HR" sz="2200" dirty="0"/>
              <a:t> to </a:t>
            </a:r>
            <a:r>
              <a:rPr lang="en-GB" sz="2200" dirty="0" err="1"/>
              <a:t>suppl</a:t>
            </a:r>
            <a:r>
              <a:rPr lang="hr-HR" sz="2200" dirty="0" err="1"/>
              <a:t>iers</a:t>
            </a:r>
            <a:r>
              <a:rPr lang="hr-HR" sz="2200" dirty="0"/>
              <a:t> (</a:t>
            </a:r>
            <a:r>
              <a:rPr lang="hr-HR" sz="2200" dirty="0" err="1"/>
              <a:t>replicability</a:t>
            </a:r>
            <a:r>
              <a:rPr lang="hr-HR" sz="2200" dirty="0"/>
              <a:t>)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hr-HR" sz="2200" dirty="0"/>
              <a:t>60+ </a:t>
            </a:r>
            <a:r>
              <a:rPr lang="hr-HR" sz="2200" dirty="0" err="1"/>
              <a:t>Letters</a:t>
            </a:r>
            <a:r>
              <a:rPr lang="hr-HR" sz="2200" dirty="0"/>
              <a:t> </a:t>
            </a:r>
            <a:r>
              <a:rPr lang="hr-HR" sz="2200" dirty="0" err="1"/>
              <a:t>of</a:t>
            </a:r>
            <a:r>
              <a:rPr lang="hr-HR" sz="2200" dirty="0"/>
              <a:t> </a:t>
            </a:r>
            <a:r>
              <a:rPr lang="hr-HR" sz="2200" dirty="0" err="1"/>
              <a:t>interest</a:t>
            </a:r>
            <a:r>
              <a:rPr lang="hr-HR" sz="2200" dirty="0"/>
              <a:t> </a:t>
            </a:r>
            <a:r>
              <a:rPr lang="hr-HR" sz="2200" dirty="0" err="1"/>
              <a:t>collected</a:t>
            </a:r>
            <a:r>
              <a:rPr lang="hr-HR" sz="2200" dirty="0"/>
              <a:t> – </a:t>
            </a:r>
            <a:r>
              <a:rPr lang="hr-HR" sz="2200" dirty="0" err="1"/>
              <a:t>cities</a:t>
            </a:r>
            <a:r>
              <a:rPr lang="hr-HR" sz="2200" dirty="0"/>
              <a:t>, </a:t>
            </a:r>
            <a:r>
              <a:rPr lang="hr-HR" sz="2200" dirty="0" err="1"/>
              <a:t>local</a:t>
            </a:r>
            <a:r>
              <a:rPr lang="hr-HR" sz="2200" dirty="0"/>
              <a:t> </a:t>
            </a:r>
            <a:r>
              <a:rPr lang="hr-HR" sz="2200" dirty="0" err="1"/>
              <a:t>authorities</a:t>
            </a:r>
            <a:r>
              <a:rPr lang="hr-HR" sz="2200" dirty="0"/>
              <a:t>, </a:t>
            </a:r>
            <a:r>
              <a:rPr lang="hr-HR" sz="2200" dirty="0" err="1"/>
              <a:t>faculty</a:t>
            </a:r>
            <a:r>
              <a:rPr lang="hr-HR" sz="2200" dirty="0"/>
              <a:t>, </a:t>
            </a:r>
            <a:r>
              <a:rPr lang="hr-HR" sz="2200" dirty="0" err="1"/>
              <a:t>ministry</a:t>
            </a:r>
            <a:endParaRPr lang="hr-HR" sz="2200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hr-HR" sz="2200" dirty="0" err="1"/>
              <a:t>Additional</a:t>
            </a:r>
            <a:r>
              <a:rPr lang="hr-HR" sz="2200" dirty="0"/>
              <a:t> </a:t>
            </a:r>
            <a:r>
              <a:rPr lang="hr-HR" sz="2200" dirty="0" err="1"/>
              <a:t>funding</a:t>
            </a:r>
            <a:r>
              <a:rPr lang="hr-HR" sz="2200" dirty="0"/>
              <a:t> </a:t>
            </a:r>
            <a:r>
              <a:rPr lang="hr-HR" sz="2200" dirty="0" err="1"/>
              <a:t>from</a:t>
            </a:r>
            <a:r>
              <a:rPr lang="hr-HR" sz="2200" dirty="0"/>
              <a:t> City </a:t>
            </a:r>
            <a:r>
              <a:rPr lang="hr-HR" sz="2200" dirty="0" err="1"/>
              <a:t>of</a:t>
            </a:r>
            <a:r>
              <a:rPr lang="hr-HR" sz="2200" dirty="0"/>
              <a:t> Koprivnica </a:t>
            </a:r>
            <a:r>
              <a:rPr lang="hr-HR" sz="2200" dirty="0" err="1"/>
              <a:t>budget</a:t>
            </a:r>
            <a:endParaRPr lang="hr-HR" sz="2200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hr-HR" sz="2200" dirty="0"/>
              <a:t>All </a:t>
            </a:r>
            <a:r>
              <a:rPr lang="hr-HR" sz="2200" dirty="0" err="1"/>
              <a:t>building</a:t>
            </a:r>
            <a:r>
              <a:rPr lang="hr-HR" sz="2200" dirty="0"/>
              <a:t> </a:t>
            </a:r>
            <a:r>
              <a:rPr lang="hr-HR" sz="2200" dirty="0" err="1"/>
              <a:t>technical</a:t>
            </a:r>
            <a:r>
              <a:rPr lang="hr-HR" sz="2200" dirty="0"/>
              <a:t> </a:t>
            </a:r>
            <a:r>
              <a:rPr lang="hr-HR" sz="2200" dirty="0" err="1"/>
              <a:t>documentation</a:t>
            </a:r>
            <a:r>
              <a:rPr lang="hr-HR" sz="2200" dirty="0"/>
              <a:t> </a:t>
            </a:r>
            <a:r>
              <a:rPr lang="hr-HR" sz="2200" dirty="0" err="1"/>
              <a:t>published</a:t>
            </a:r>
            <a:r>
              <a:rPr lang="hr-HR" sz="2200" dirty="0"/>
              <a:t>, </a:t>
            </a:r>
            <a:r>
              <a:rPr lang="hr-HR" sz="2200" dirty="0" err="1"/>
              <a:t>including</a:t>
            </a:r>
            <a:r>
              <a:rPr lang="hr-HR" sz="2200" dirty="0"/>
              <a:t> </a:t>
            </a:r>
            <a:r>
              <a:rPr lang="hr-HR" sz="2200" dirty="0" err="1"/>
              <a:t>Analysis</a:t>
            </a:r>
            <a:r>
              <a:rPr lang="hr-HR" sz="2200" dirty="0"/>
              <a:t> </a:t>
            </a:r>
            <a:r>
              <a:rPr lang="hr-HR" sz="2200" dirty="0" err="1"/>
              <a:t>of</a:t>
            </a:r>
            <a:r>
              <a:rPr lang="hr-HR" sz="2200" dirty="0"/>
              <a:t> </a:t>
            </a:r>
            <a:r>
              <a:rPr lang="hr-HR" sz="2200" dirty="0" err="1"/>
              <a:t>building</a:t>
            </a:r>
            <a:r>
              <a:rPr lang="hr-HR" sz="2200" dirty="0"/>
              <a:t> </a:t>
            </a:r>
            <a:r>
              <a:rPr lang="hr-HR" sz="2200" dirty="0" err="1"/>
              <a:t>construction</a:t>
            </a:r>
            <a:r>
              <a:rPr lang="hr-HR" sz="2200" dirty="0"/>
              <a:t> </a:t>
            </a:r>
            <a:r>
              <a:rPr lang="hr-HR" sz="2200" dirty="0" err="1"/>
              <a:t>health</a:t>
            </a:r>
            <a:endParaRPr lang="hr-HR" sz="2200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hr-HR" sz="2200" dirty="0" err="1"/>
              <a:t>Showing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b="1" dirty="0" err="1"/>
              <a:t>credibility</a:t>
            </a:r>
            <a:r>
              <a:rPr lang="hr-HR" sz="2200" b="1" dirty="0"/>
              <a:t> </a:t>
            </a:r>
            <a:r>
              <a:rPr lang="hr-HR" sz="2200" dirty="0"/>
              <a:t>– </a:t>
            </a:r>
            <a:r>
              <a:rPr lang="hr-HR" sz="2200" dirty="0" err="1"/>
              <a:t>wider</a:t>
            </a:r>
            <a:r>
              <a:rPr lang="hr-HR" sz="2200" dirty="0"/>
              <a:t> </a:t>
            </a:r>
            <a:r>
              <a:rPr lang="hr-HR" sz="2200" dirty="0" err="1"/>
              <a:t>credible</a:t>
            </a:r>
            <a:r>
              <a:rPr lang="hr-HR" sz="2200" dirty="0"/>
              <a:t> </a:t>
            </a:r>
            <a:r>
              <a:rPr lang="hr-HR" sz="2200" dirty="0" err="1"/>
              <a:t>demand</a:t>
            </a:r>
            <a:r>
              <a:rPr lang="hr-HR" sz="2200" dirty="0"/>
              <a:t> – </a:t>
            </a:r>
            <a:r>
              <a:rPr lang="hr-HR" sz="2200" dirty="0" err="1"/>
              <a:t>very</a:t>
            </a:r>
            <a:r>
              <a:rPr lang="hr-HR" sz="2200" dirty="0"/>
              <a:t> </a:t>
            </a:r>
            <a:r>
              <a:rPr lang="hr-HR" sz="2200" b="1" dirty="0" err="1"/>
              <a:t>important</a:t>
            </a:r>
            <a:r>
              <a:rPr lang="hr-HR" sz="2200" b="1" dirty="0"/>
              <a:t> </a:t>
            </a:r>
            <a:r>
              <a:rPr lang="hr-HR" sz="2200" dirty="0"/>
              <a:t>for </a:t>
            </a:r>
            <a:r>
              <a:rPr lang="hr-HR" sz="2200" dirty="0" err="1"/>
              <a:t>such</a:t>
            </a:r>
            <a:r>
              <a:rPr lang="hr-HR" sz="2200" dirty="0"/>
              <a:t> a </a:t>
            </a:r>
            <a:r>
              <a:rPr lang="hr-HR" sz="2200" dirty="0" err="1"/>
              <a:t>small</a:t>
            </a:r>
            <a:r>
              <a:rPr lang="hr-HR" sz="2200" dirty="0"/>
              <a:t> </a:t>
            </a:r>
            <a:r>
              <a:rPr lang="hr-HR" sz="2200" dirty="0" err="1"/>
              <a:t>project</a:t>
            </a:r>
            <a:r>
              <a:rPr lang="hr-HR" sz="2200" dirty="0"/>
              <a:t> </a:t>
            </a:r>
            <a:r>
              <a:rPr lang="hr-HR" sz="2200" dirty="0" err="1"/>
              <a:t>and</a:t>
            </a:r>
            <a:r>
              <a:rPr lang="hr-HR" sz="2200" dirty="0"/>
              <a:t> for </a:t>
            </a:r>
            <a:r>
              <a:rPr lang="hr-HR" sz="2200" dirty="0" err="1"/>
              <a:t>such</a:t>
            </a:r>
            <a:r>
              <a:rPr lang="hr-HR" sz="2200" dirty="0"/>
              <a:t> a </a:t>
            </a:r>
            <a:r>
              <a:rPr lang="hr-HR" sz="2200" dirty="0" err="1"/>
              <a:t>difficult</a:t>
            </a:r>
            <a:r>
              <a:rPr lang="hr-HR" sz="2200" dirty="0"/>
              <a:t> (=</a:t>
            </a:r>
            <a:r>
              <a:rPr lang="hr-HR" sz="2200" dirty="0" err="1"/>
              <a:t>unexperienced</a:t>
            </a:r>
            <a:r>
              <a:rPr lang="hr-HR" sz="2200" dirty="0"/>
              <a:t>) </a:t>
            </a:r>
            <a:r>
              <a:rPr lang="hr-HR" sz="2200" dirty="0" err="1"/>
              <a:t>sellers</a:t>
            </a:r>
            <a:r>
              <a:rPr lang="hr-HR" sz="2200" dirty="0"/>
              <a:t>’ market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hr-HR" sz="2200" dirty="0" err="1"/>
              <a:t>Let’s</a:t>
            </a:r>
            <a:r>
              <a:rPr lang="hr-HR" sz="2200" dirty="0"/>
              <a:t> </a:t>
            </a:r>
            <a:r>
              <a:rPr lang="hr-HR" sz="2200" dirty="0" err="1"/>
              <a:t>see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tools</a:t>
            </a:r>
            <a:r>
              <a:rPr lang="hr-HR" sz="2200" dirty="0"/>
              <a:t> </a:t>
            </a:r>
            <a:r>
              <a:rPr lang="hr-HR" sz="2200" dirty="0" err="1"/>
              <a:t>we</a:t>
            </a:r>
            <a:r>
              <a:rPr lang="hr-HR" sz="2200" dirty="0"/>
              <a:t> </a:t>
            </a:r>
            <a:r>
              <a:rPr lang="hr-HR" sz="2200" dirty="0" err="1"/>
              <a:t>used</a:t>
            </a:r>
            <a:r>
              <a:rPr lang="hr-HR" sz="2200" dirty="0"/>
              <a:t> to show </a:t>
            </a:r>
            <a:r>
              <a:rPr lang="hr-HR" sz="2200" dirty="0" err="1"/>
              <a:t>credibility</a:t>
            </a:r>
            <a:r>
              <a:rPr lang="hr-HR" sz="2200" dirty="0"/>
              <a:t> </a:t>
            </a:r>
            <a:r>
              <a:rPr lang="hr-HR" sz="2200" dirty="0">
                <a:sym typeface="Wingdings" panose="05000000000000000000" pitchFamily="2" charset="2"/>
              </a:rPr>
              <a:t> </a:t>
            </a:r>
            <a:endParaRPr lang="hr-HR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E65ED-1D3B-46CD-8BE6-83595D3AACB5}"/>
              </a:ext>
            </a:extLst>
          </p:cNvPr>
          <p:cNvSpPr txBox="1"/>
          <p:nvPr/>
        </p:nvSpPr>
        <p:spPr>
          <a:xfrm>
            <a:off x="10339060" y="954607"/>
            <a:ext cx="127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i="1" dirty="0" err="1">
                <a:solidFill>
                  <a:schemeClr val="accent2">
                    <a:lumMod val="50000"/>
                  </a:schemeClr>
                </a:solidFill>
              </a:rPr>
              <a:t>Population</a:t>
            </a:r>
            <a:endParaRPr lang="hr-HR" sz="16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hr-HR" sz="1600" b="1" i="1" dirty="0">
                <a:solidFill>
                  <a:schemeClr val="accent2">
                    <a:lumMod val="50000"/>
                  </a:schemeClr>
                </a:solidFill>
              </a:rPr>
              <a:t>4,0 </a:t>
            </a:r>
            <a:r>
              <a:rPr lang="hr-HR" sz="1600" b="1" i="1" dirty="0" err="1">
                <a:solidFill>
                  <a:schemeClr val="accent2">
                    <a:lumMod val="50000"/>
                  </a:schemeClr>
                </a:solidFill>
              </a:rPr>
              <a:t>mil</a:t>
            </a:r>
            <a:endParaRPr lang="hr-HR" sz="1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E88C2A-EFF0-42AC-9333-17B4AC36CA28}"/>
              </a:ext>
            </a:extLst>
          </p:cNvPr>
          <p:cNvGrpSpPr/>
          <p:nvPr/>
        </p:nvGrpSpPr>
        <p:grpSpPr>
          <a:xfrm>
            <a:off x="9509446" y="1313653"/>
            <a:ext cx="1660911" cy="1385699"/>
            <a:chOff x="4780567" y="4458467"/>
            <a:chExt cx="1923214" cy="1800200"/>
          </a:xfrm>
        </p:grpSpPr>
        <p:pic>
          <p:nvPicPr>
            <p:cNvPr id="10" name="Picture 2" descr="http://d2z7bzwflv7old.cloudfront.net/cdn_image/exH_600/images/maps/en/hr/hr-outline.gif">
              <a:extLst>
                <a:ext uri="{FF2B5EF4-FFF2-40B4-BE49-F238E27FC236}">
                  <a16:creationId xmlns:a16="http://schemas.microsoft.com/office/drawing/2014/main" id="{EC2AC942-0989-4916-BFC3-8C0F09ECF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567" y="4458467"/>
              <a:ext cx="1923214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D96D13-FB8E-4F9A-8EF0-3A1370D2A4B8}"/>
                </a:ext>
              </a:extLst>
            </p:cNvPr>
            <p:cNvSpPr/>
            <p:nvPr/>
          </p:nvSpPr>
          <p:spPr>
            <a:xfrm>
              <a:off x="5742174" y="4663763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08FD84-C5C5-4C75-A7F0-270D03FA6674}"/>
                </a:ext>
              </a:extLst>
            </p:cNvPr>
            <p:cNvSpPr/>
            <p:nvPr/>
          </p:nvSpPr>
          <p:spPr>
            <a:xfrm>
              <a:off x="5638371" y="4631911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1D5CBF-FF69-49BF-865D-2FF1DD4A3D19}"/>
                </a:ext>
              </a:extLst>
            </p:cNvPr>
            <p:cNvSpPr/>
            <p:nvPr/>
          </p:nvSpPr>
          <p:spPr>
            <a:xfrm>
              <a:off x="5677481" y="4600058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B8F047-5519-448A-B248-F1BFA2AC1012}"/>
                </a:ext>
              </a:extLst>
            </p:cNvPr>
            <p:cNvSpPr/>
            <p:nvPr/>
          </p:nvSpPr>
          <p:spPr>
            <a:xfrm>
              <a:off x="5542689" y="4819279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900EE98-E077-4EB1-BE4C-AB238486954F}"/>
                </a:ext>
              </a:extLst>
            </p:cNvPr>
            <p:cNvSpPr/>
            <p:nvPr/>
          </p:nvSpPr>
          <p:spPr>
            <a:xfrm>
              <a:off x="5542689" y="4760736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6C27ED-5C9A-4F59-87FE-810C2347553D}"/>
                </a:ext>
              </a:extLst>
            </p:cNvPr>
            <p:cNvSpPr/>
            <p:nvPr/>
          </p:nvSpPr>
          <p:spPr>
            <a:xfrm>
              <a:off x="5603770" y="4779418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E9B328A-49E1-462F-B060-931ABECD0200}"/>
                </a:ext>
              </a:extLst>
            </p:cNvPr>
            <p:cNvSpPr/>
            <p:nvPr/>
          </p:nvSpPr>
          <p:spPr>
            <a:xfrm>
              <a:off x="6241026" y="4917646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25DCE55-9CF8-4730-B1E8-76B6D1DC1C4D}"/>
                </a:ext>
              </a:extLst>
            </p:cNvPr>
            <p:cNvSpPr/>
            <p:nvPr/>
          </p:nvSpPr>
          <p:spPr>
            <a:xfrm>
              <a:off x="6174836" y="4917646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B9F415-78B8-416E-8654-B4E71681A63F}"/>
                </a:ext>
              </a:extLst>
            </p:cNvPr>
            <p:cNvSpPr/>
            <p:nvPr/>
          </p:nvSpPr>
          <p:spPr>
            <a:xfrm>
              <a:off x="5809265" y="4851131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8AD19B1-E415-419C-A031-401660159D9E}"/>
                </a:ext>
              </a:extLst>
            </p:cNvPr>
            <p:cNvSpPr/>
            <p:nvPr/>
          </p:nvSpPr>
          <p:spPr>
            <a:xfrm>
              <a:off x="5401533" y="4949499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3112183-4D8A-4005-9B75-285610252214}"/>
                </a:ext>
              </a:extLst>
            </p:cNvPr>
            <p:cNvSpPr/>
            <p:nvPr/>
          </p:nvSpPr>
          <p:spPr>
            <a:xfrm>
              <a:off x="5332331" y="4980749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4E7A336-E8B7-4D2E-B5B4-7A6F6E6B9347}"/>
                </a:ext>
              </a:extLst>
            </p:cNvPr>
            <p:cNvSpPr/>
            <p:nvPr/>
          </p:nvSpPr>
          <p:spPr>
            <a:xfrm>
              <a:off x="5032411" y="4929031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ECDBFA1-AED9-42A7-A67D-0385B7E9FCFA}"/>
                </a:ext>
              </a:extLst>
            </p:cNvPr>
            <p:cNvSpPr/>
            <p:nvPr/>
          </p:nvSpPr>
          <p:spPr>
            <a:xfrm>
              <a:off x="5092838" y="4960883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08D03FB-2277-42E0-BCC7-60138C806EB8}"/>
                </a:ext>
              </a:extLst>
            </p:cNvPr>
            <p:cNvSpPr/>
            <p:nvPr/>
          </p:nvSpPr>
          <p:spPr>
            <a:xfrm>
              <a:off x="4914898" y="5122943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D87096-665C-461B-8556-3AE032886E1D}"/>
                </a:ext>
              </a:extLst>
            </p:cNvPr>
            <p:cNvSpPr/>
            <p:nvPr/>
          </p:nvSpPr>
          <p:spPr>
            <a:xfrm>
              <a:off x="5603770" y="4851131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D5D84A2-00CA-421C-BE00-6AAB98A0A2F2}"/>
                </a:ext>
              </a:extLst>
            </p:cNvPr>
            <p:cNvSpPr/>
            <p:nvPr/>
          </p:nvSpPr>
          <p:spPr>
            <a:xfrm>
              <a:off x="5809265" y="4757643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BC55117-C502-4398-98A2-808C6C398D9B}"/>
                </a:ext>
              </a:extLst>
            </p:cNvPr>
            <p:cNvSpPr/>
            <p:nvPr/>
          </p:nvSpPr>
          <p:spPr>
            <a:xfrm>
              <a:off x="5735491" y="4739137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06888D4-3AF1-447B-A22A-DA6B8608984A}"/>
                </a:ext>
              </a:extLst>
            </p:cNvPr>
            <p:cNvSpPr/>
            <p:nvPr/>
          </p:nvSpPr>
          <p:spPr>
            <a:xfrm>
              <a:off x="5607759" y="5649702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96455B-26A6-4546-BF9C-4D0E38D46E7A}"/>
                </a:ext>
              </a:extLst>
            </p:cNvPr>
            <p:cNvSpPr/>
            <p:nvPr/>
          </p:nvSpPr>
          <p:spPr>
            <a:xfrm>
              <a:off x="5343512" y="5470353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2C38E5F-6914-4F01-8745-B94DF7FE9023}"/>
                </a:ext>
              </a:extLst>
            </p:cNvPr>
            <p:cNvSpPr/>
            <p:nvPr/>
          </p:nvSpPr>
          <p:spPr>
            <a:xfrm>
              <a:off x="5447007" y="4866862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84944D7-CC6A-4423-AB16-3E203BB4074E}"/>
                </a:ext>
              </a:extLst>
            </p:cNvPr>
            <p:cNvSpPr/>
            <p:nvPr/>
          </p:nvSpPr>
          <p:spPr>
            <a:xfrm>
              <a:off x="6226127" y="4960883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14B3F63-4569-4819-9C70-C895457A25D4}"/>
                </a:ext>
              </a:extLst>
            </p:cNvPr>
            <p:cNvSpPr/>
            <p:nvPr/>
          </p:nvSpPr>
          <p:spPr>
            <a:xfrm>
              <a:off x="5964478" y="4949498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E0BD781-F0CF-4AF4-9A9D-73F472F38EBC}"/>
                </a:ext>
              </a:extLst>
            </p:cNvPr>
            <p:cNvSpPr/>
            <p:nvPr/>
          </p:nvSpPr>
          <p:spPr>
            <a:xfrm>
              <a:off x="5999079" y="5044454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BBAF81C-FF83-465B-BC7B-9C08F4710339}"/>
                </a:ext>
              </a:extLst>
            </p:cNvPr>
            <p:cNvSpPr/>
            <p:nvPr/>
          </p:nvSpPr>
          <p:spPr>
            <a:xfrm>
              <a:off x="5641376" y="4811270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633C48D-4B17-408C-92B0-D9194A2D2D25}"/>
                </a:ext>
              </a:extLst>
            </p:cNvPr>
            <p:cNvSpPr/>
            <p:nvPr/>
          </p:nvSpPr>
          <p:spPr>
            <a:xfrm>
              <a:off x="5592033" y="4728883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0C5B3F6-50DA-412B-8E47-E6D8A58B3C4E}"/>
                </a:ext>
              </a:extLst>
            </p:cNvPr>
            <p:cNvSpPr/>
            <p:nvPr/>
          </p:nvSpPr>
          <p:spPr>
            <a:xfrm>
              <a:off x="5489989" y="4779418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0B04049-4E66-435A-82B4-5D38AAB67591}"/>
                </a:ext>
              </a:extLst>
            </p:cNvPr>
            <p:cNvSpPr/>
            <p:nvPr/>
          </p:nvSpPr>
          <p:spPr>
            <a:xfrm>
              <a:off x="5467347" y="4929031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997348B-135A-4F27-84A0-5AB435C23D5D}"/>
                </a:ext>
              </a:extLst>
            </p:cNvPr>
            <p:cNvSpPr/>
            <p:nvPr/>
          </p:nvSpPr>
          <p:spPr>
            <a:xfrm>
              <a:off x="5134703" y="4929031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4CE4115-13B1-498A-AF1B-D3EDC3529964}"/>
                </a:ext>
              </a:extLst>
            </p:cNvPr>
            <p:cNvSpPr/>
            <p:nvPr/>
          </p:nvSpPr>
          <p:spPr>
            <a:xfrm>
              <a:off x="4938491" y="5024588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15BF62-E6E0-483B-85E7-5DC51DC9055D}"/>
                </a:ext>
              </a:extLst>
            </p:cNvPr>
            <p:cNvSpPr/>
            <p:nvPr/>
          </p:nvSpPr>
          <p:spPr>
            <a:xfrm>
              <a:off x="5455922" y="5561996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6EDA38A-523B-43DC-851A-C592F7123436}"/>
                </a:ext>
              </a:extLst>
            </p:cNvPr>
            <p:cNvSpPr/>
            <p:nvPr/>
          </p:nvSpPr>
          <p:spPr>
            <a:xfrm>
              <a:off x="5536549" y="4654077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CA51B03-5626-4A8F-A820-232E7313B603}"/>
                </a:ext>
              </a:extLst>
            </p:cNvPr>
            <p:cNvSpPr/>
            <p:nvPr/>
          </p:nvSpPr>
          <p:spPr>
            <a:xfrm>
              <a:off x="5656119" y="4691857"/>
              <a:ext cx="69202" cy="6370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hr-HR" sz="1800" kern="0">
                <a:solidFill>
                  <a:prstClr val="white"/>
                </a:solidFill>
                <a:latin typeface="Rockwell" panose="02060603020205020403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09368B50-2A98-4348-844A-61D9F1CD7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002">
            <a:off x="7575084" y="2861372"/>
            <a:ext cx="2134695" cy="31301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DBE79B3-BB42-459A-9DF1-766823FC3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2" y="2678768"/>
            <a:ext cx="1802101" cy="40645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72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MARKET SOUNDING – </a:t>
            </a:r>
            <a:r>
              <a:rPr lang="hr-HR" dirty="0" err="1"/>
              <a:t>TOOLS</a:t>
            </a:r>
            <a:r>
              <a:rPr lang="hr-HR" dirty="0"/>
              <a:t> </a:t>
            </a:r>
            <a:r>
              <a:rPr lang="hr-HR" dirty="0" err="1"/>
              <a:t>USED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1C1622-BF08-432B-84EF-FAFC89E84D6E}"/>
              </a:ext>
            </a:extLst>
          </p:cNvPr>
          <p:cNvSpPr txBox="1">
            <a:spLocks/>
          </p:cNvSpPr>
          <p:nvPr/>
        </p:nvSpPr>
        <p:spPr>
          <a:xfrm>
            <a:off x="419100" y="1123551"/>
            <a:ext cx="6223000" cy="49021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sz="2200" b="1" dirty="0"/>
              <a:t>Prior </a:t>
            </a:r>
            <a:r>
              <a:rPr lang="hr-HR" sz="2200" b="1" dirty="0" err="1"/>
              <a:t>Information</a:t>
            </a:r>
            <a:r>
              <a:rPr lang="hr-HR" sz="2200" b="1" dirty="0"/>
              <a:t> </a:t>
            </a:r>
            <a:r>
              <a:rPr lang="hr-HR" sz="2200" b="1" dirty="0" err="1"/>
              <a:t>Notice</a:t>
            </a:r>
            <a:r>
              <a:rPr lang="hr-HR" sz="2200" dirty="0"/>
              <a:t>, </a:t>
            </a:r>
            <a:r>
              <a:rPr lang="hr-HR" sz="2200" dirty="0" err="1"/>
              <a:t>published</a:t>
            </a:r>
            <a:r>
              <a:rPr lang="hr-HR" sz="2200" dirty="0"/>
              <a:t> in </a:t>
            </a:r>
            <a:r>
              <a:rPr lang="hr-HR" sz="2200" dirty="0" err="1"/>
              <a:t>March</a:t>
            </a:r>
            <a:r>
              <a:rPr lang="hr-HR" sz="2200" dirty="0"/>
              <a:t> 2018 in </a:t>
            </a:r>
            <a:r>
              <a:rPr lang="en-GB" sz="2200" dirty="0"/>
              <a:t>National Official Journal </a:t>
            </a:r>
            <a:r>
              <a:rPr lang="hr-HR" sz="2200" dirty="0"/>
              <a:t>(</a:t>
            </a:r>
            <a:r>
              <a:rPr lang="hr-HR" sz="2200" i="1" dirty="0">
                <a:solidFill>
                  <a:srgbClr val="FF9B02"/>
                </a:solidFill>
              </a:rPr>
              <a:t>for the </a:t>
            </a:r>
            <a:r>
              <a:rPr lang="hr-HR" sz="2200" i="1" dirty="0" err="1">
                <a:solidFill>
                  <a:srgbClr val="FF9B02"/>
                </a:solidFill>
              </a:rPr>
              <a:t>first</a:t>
            </a:r>
            <a:r>
              <a:rPr lang="hr-HR" sz="2200" i="1" dirty="0">
                <a:solidFill>
                  <a:srgbClr val="FF9B02"/>
                </a:solidFill>
              </a:rPr>
              <a:t> time </a:t>
            </a:r>
            <a:r>
              <a:rPr lang="hr-HR" sz="2200" i="1" dirty="0" err="1">
                <a:solidFill>
                  <a:srgbClr val="FF9B02"/>
                </a:solidFill>
              </a:rPr>
              <a:t>ever</a:t>
            </a:r>
            <a:r>
              <a:rPr lang="hr-HR" sz="2200" i="1" dirty="0">
                <a:solidFill>
                  <a:srgbClr val="FF9B02"/>
                </a:solidFill>
              </a:rPr>
              <a:t>!</a:t>
            </a:r>
            <a:r>
              <a:rPr lang="hr-HR" sz="2200" dirty="0"/>
              <a:t>) </a:t>
            </a:r>
            <a:r>
              <a:rPr lang="en-GB" sz="2200" dirty="0"/>
              <a:t>and in EU Official Journal</a:t>
            </a:r>
            <a:r>
              <a:rPr lang="hr-HR" sz="2200" dirty="0"/>
              <a:t> (TED)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sz="2200" dirty="0" err="1"/>
              <a:t>Not</a:t>
            </a:r>
            <a:r>
              <a:rPr lang="hr-HR" sz="2200" dirty="0"/>
              <a:t> the tender </a:t>
            </a:r>
            <a:r>
              <a:rPr lang="hr-HR" sz="2200" dirty="0" err="1"/>
              <a:t>beginning</a:t>
            </a:r>
            <a:r>
              <a:rPr lang="hr-HR" sz="2200" dirty="0"/>
              <a:t> </a:t>
            </a:r>
            <a:r>
              <a:rPr lang="hr-HR" sz="2200" dirty="0">
                <a:sym typeface="Wingdings" panose="05000000000000000000" pitchFamily="2" charset="2"/>
              </a:rPr>
              <a:t></a:t>
            </a:r>
            <a:r>
              <a:rPr lang="hr-HR" sz="2200" dirty="0"/>
              <a:t> </a:t>
            </a:r>
            <a:r>
              <a:rPr lang="hr-HR" sz="2200" dirty="0" err="1"/>
              <a:t>basic</a:t>
            </a:r>
            <a:r>
              <a:rPr lang="hr-HR" sz="2200" dirty="0"/>
              <a:t> info and </a:t>
            </a:r>
            <a:r>
              <a:rPr lang="hr-HR" sz="2200" b="1" dirty="0"/>
              <a:t>a signal for </a:t>
            </a:r>
            <a:r>
              <a:rPr lang="hr-HR" sz="2200" b="1" dirty="0" err="1"/>
              <a:t>suppliers</a:t>
            </a:r>
            <a:r>
              <a:rPr lang="hr-HR" sz="2200" b="1" dirty="0"/>
              <a:t> </a:t>
            </a:r>
            <a:r>
              <a:rPr lang="hr-HR" sz="2200" b="1" dirty="0" err="1"/>
              <a:t>that</a:t>
            </a:r>
            <a:r>
              <a:rPr lang="hr-HR" sz="2200" b="1" dirty="0"/>
              <a:t> </a:t>
            </a:r>
            <a:r>
              <a:rPr lang="hr-HR" sz="2200" b="1" dirty="0" err="1"/>
              <a:t>things</a:t>
            </a:r>
            <a:r>
              <a:rPr lang="hr-HR" sz="2200" b="1" dirty="0"/>
              <a:t> are </a:t>
            </a:r>
            <a:r>
              <a:rPr lang="hr-HR" sz="2200" b="1" dirty="0" err="1"/>
              <a:t>getting</a:t>
            </a:r>
            <a:r>
              <a:rPr lang="hr-HR" sz="2200" b="1" dirty="0"/>
              <a:t> </a:t>
            </a:r>
            <a:r>
              <a:rPr lang="hr-HR" sz="2200" b="1" dirty="0" err="1"/>
              <a:t>serious</a:t>
            </a:r>
            <a:r>
              <a:rPr lang="hr-HR" sz="2200" b="1" dirty="0"/>
              <a:t> </a:t>
            </a:r>
            <a:r>
              <a:rPr lang="hr-HR" sz="2200" b="1" dirty="0" err="1"/>
              <a:t>from</a:t>
            </a:r>
            <a:r>
              <a:rPr lang="hr-HR" sz="2200" b="1" dirty="0"/>
              <a:t> </a:t>
            </a:r>
            <a:r>
              <a:rPr lang="hr-HR" sz="2200" b="1" dirty="0" err="1"/>
              <a:t>now</a:t>
            </a:r>
            <a:r>
              <a:rPr lang="hr-HR" sz="2200" b="1" dirty="0"/>
              <a:t> on</a:t>
            </a:r>
            <a:endParaRPr lang="hr-HR" sz="2200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sz="2200" dirty="0" err="1"/>
              <a:t>Simultaneously</a:t>
            </a:r>
            <a:r>
              <a:rPr lang="hr-HR" sz="2200" dirty="0"/>
              <a:t> the </a:t>
            </a:r>
            <a:r>
              <a:rPr lang="hr-HR" sz="2200" b="1" dirty="0">
                <a:solidFill>
                  <a:srgbClr val="C00000"/>
                </a:solidFill>
              </a:rPr>
              <a:t>Market Sounding Prospectus</a:t>
            </a:r>
            <a:r>
              <a:rPr lang="hr-HR" sz="2200" dirty="0"/>
              <a:t> </a:t>
            </a:r>
            <a:r>
              <a:rPr lang="hr-HR" sz="2200" dirty="0" err="1"/>
              <a:t>has</a:t>
            </a:r>
            <a:r>
              <a:rPr lang="hr-HR" sz="2200" dirty="0"/>
              <a:t> </a:t>
            </a:r>
            <a:r>
              <a:rPr lang="hr-HR" sz="2200" dirty="0" err="1"/>
              <a:t>been</a:t>
            </a:r>
            <a:r>
              <a:rPr lang="hr-HR" sz="2200" dirty="0"/>
              <a:t> </a:t>
            </a:r>
            <a:r>
              <a:rPr lang="hr-HR" sz="2200" dirty="0" err="1"/>
              <a:t>published</a:t>
            </a:r>
            <a:endParaRPr lang="hr-HR" sz="2200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sz="2200" dirty="0" err="1"/>
              <a:t>Much</a:t>
            </a:r>
            <a:r>
              <a:rPr lang="hr-HR" sz="2200" dirty="0"/>
              <a:t> more </a:t>
            </a:r>
            <a:r>
              <a:rPr lang="hr-HR" sz="2200" dirty="0" err="1"/>
              <a:t>important</a:t>
            </a:r>
            <a:r>
              <a:rPr lang="hr-HR" sz="2200" dirty="0"/>
              <a:t> </a:t>
            </a:r>
            <a:r>
              <a:rPr lang="hr-HR" sz="2200" dirty="0" err="1"/>
              <a:t>document</a:t>
            </a:r>
            <a:r>
              <a:rPr lang="hr-HR" sz="2200" dirty="0"/>
              <a:t>, </a:t>
            </a:r>
            <a:r>
              <a:rPr lang="hr-HR" sz="2200" dirty="0" err="1"/>
              <a:t>containing</a:t>
            </a:r>
            <a:r>
              <a:rPr lang="hr-HR" sz="2200" dirty="0"/>
              <a:t> pilot </a:t>
            </a:r>
            <a:r>
              <a:rPr lang="hr-HR" sz="2200" dirty="0" err="1"/>
              <a:t>description</a:t>
            </a:r>
            <a:r>
              <a:rPr lang="hr-HR" sz="2200" dirty="0"/>
              <a:t>, </a:t>
            </a:r>
            <a:r>
              <a:rPr lang="hr-HR" sz="2200" dirty="0" err="1"/>
              <a:t>OBR's</a:t>
            </a:r>
            <a:r>
              <a:rPr lang="hr-HR" sz="2200" dirty="0"/>
              <a:t>, </a:t>
            </a:r>
            <a:r>
              <a:rPr lang="hr-HR" sz="2200" dirty="0" err="1"/>
              <a:t>further</a:t>
            </a:r>
            <a:r>
              <a:rPr lang="hr-HR" sz="2200" dirty="0"/>
              <a:t> </a:t>
            </a:r>
            <a:r>
              <a:rPr lang="hr-HR" sz="2200" dirty="0" err="1"/>
              <a:t>OMC</a:t>
            </a:r>
            <a:r>
              <a:rPr lang="hr-HR" sz="2200" dirty="0"/>
              <a:t> </a:t>
            </a:r>
            <a:r>
              <a:rPr lang="hr-HR" sz="2200" dirty="0" err="1"/>
              <a:t>process</a:t>
            </a:r>
            <a:endParaRPr lang="hr-HR" sz="2200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sz="2200" dirty="0" err="1"/>
              <a:t>Simply</a:t>
            </a:r>
            <a:r>
              <a:rPr lang="hr-HR" sz="2200" dirty="0"/>
              <a:t> </a:t>
            </a:r>
            <a:r>
              <a:rPr lang="hr-HR" sz="2200" dirty="0" err="1"/>
              <a:t>publishing</a:t>
            </a:r>
            <a:r>
              <a:rPr lang="hr-HR" sz="2200" dirty="0"/>
              <a:t> PIN </a:t>
            </a:r>
            <a:r>
              <a:rPr lang="hr-HR" sz="2200" dirty="0" err="1"/>
              <a:t>is</a:t>
            </a:r>
            <a:r>
              <a:rPr lang="hr-HR" sz="2200" dirty="0"/>
              <a:t> </a:t>
            </a:r>
            <a:r>
              <a:rPr lang="hr-HR" sz="2200" dirty="0" err="1"/>
              <a:t>not</a:t>
            </a:r>
            <a:r>
              <a:rPr lang="hr-HR" sz="2200" dirty="0"/>
              <a:t> </a:t>
            </a:r>
            <a:r>
              <a:rPr lang="hr-HR" sz="2200" dirty="0" err="1"/>
              <a:t>enough</a:t>
            </a:r>
            <a:r>
              <a:rPr lang="hr-HR" sz="2200" dirty="0"/>
              <a:t> – </a:t>
            </a:r>
            <a:r>
              <a:rPr lang="hr-HR" sz="2200" dirty="0" err="1"/>
              <a:t>suplemental</a:t>
            </a:r>
            <a:r>
              <a:rPr lang="hr-HR" sz="2200" dirty="0"/>
              <a:t> and </a:t>
            </a:r>
            <a:r>
              <a:rPr lang="hr-HR" sz="2200" dirty="0" err="1"/>
              <a:t>comprehensive</a:t>
            </a:r>
            <a:r>
              <a:rPr lang="hr-HR" sz="2200" dirty="0"/>
              <a:t> market </a:t>
            </a:r>
            <a:r>
              <a:rPr lang="hr-HR" sz="2200" dirty="0" err="1"/>
              <a:t>action</a:t>
            </a:r>
            <a:r>
              <a:rPr lang="hr-HR" sz="2200" dirty="0"/>
              <a:t> </a:t>
            </a:r>
            <a:r>
              <a:rPr lang="hr-HR" sz="2200" dirty="0" err="1"/>
              <a:t>is</a:t>
            </a:r>
            <a:r>
              <a:rPr lang="hr-HR" sz="2200" dirty="0"/>
              <a:t> </a:t>
            </a:r>
            <a:r>
              <a:rPr lang="hr-HR" sz="2200" dirty="0" err="1"/>
              <a:t>needed</a:t>
            </a:r>
            <a:endParaRPr lang="hr-HR" sz="2200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sz="2200" b="1" dirty="0" err="1"/>
              <a:t>Good</a:t>
            </a:r>
            <a:r>
              <a:rPr lang="hr-HR" sz="2200" b="1" dirty="0"/>
              <a:t> </a:t>
            </a:r>
            <a:r>
              <a:rPr lang="hr-HR" sz="2200" b="1" dirty="0" err="1"/>
              <a:t>communication</a:t>
            </a:r>
            <a:r>
              <a:rPr lang="hr-HR" sz="2200" b="1" dirty="0"/>
              <a:t> </a:t>
            </a:r>
            <a:r>
              <a:rPr lang="hr-HR" sz="2200" b="1" dirty="0" err="1"/>
              <a:t>materials</a:t>
            </a:r>
            <a:r>
              <a:rPr lang="hr-HR" sz="2200" b="1" dirty="0"/>
              <a:t> </a:t>
            </a:r>
            <a:r>
              <a:rPr lang="hr-HR" sz="2200" b="1" dirty="0" err="1"/>
              <a:t>and</a:t>
            </a:r>
            <a:r>
              <a:rPr lang="hr-HR" sz="2200" b="1" dirty="0"/>
              <a:t> </a:t>
            </a:r>
            <a:r>
              <a:rPr lang="hr-HR" sz="2200" b="1" dirty="0" err="1"/>
              <a:t>campaign</a:t>
            </a:r>
            <a:r>
              <a:rPr lang="hr-HR" sz="2200" b="1" dirty="0"/>
              <a:t> are </a:t>
            </a:r>
            <a:r>
              <a:rPr lang="hr-HR" sz="2200" b="1" dirty="0" err="1"/>
              <a:t>of</a:t>
            </a:r>
            <a:r>
              <a:rPr lang="hr-HR" sz="2200" b="1" dirty="0"/>
              <a:t> </a:t>
            </a:r>
            <a:r>
              <a:rPr lang="hr-HR" sz="2200" b="1" dirty="0" err="1"/>
              <a:t>great</a:t>
            </a:r>
            <a:r>
              <a:rPr lang="hr-HR" sz="2200" b="1" dirty="0"/>
              <a:t> </a:t>
            </a:r>
            <a:r>
              <a:rPr lang="hr-HR" sz="2200" b="1" dirty="0" err="1"/>
              <a:t>importance</a:t>
            </a:r>
            <a:r>
              <a:rPr lang="hr-HR" sz="2200" b="1" dirty="0"/>
              <a:t> for </a:t>
            </a:r>
            <a:r>
              <a:rPr lang="hr-HR" sz="2200" b="1" dirty="0" err="1"/>
              <a:t>attracting</a:t>
            </a:r>
            <a:r>
              <a:rPr lang="hr-HR" sz="2200" b="1" dirty="0"/>
              <a:t> </a:t>
            </a:r>
            <a:r>
              <a:rPr lang="hr-HR" sz="2200" b="1" dirty="0" err="1"/>
              <a:t>suppliers</a:t>
            </a:r>
            <a:endParaRPr lang="en-GB" sz="2200" b="1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endParaRPr lang="en-GB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66" r="8191"/>
          <a:stretch/>
        </p:blipFill>
        <p:spPr>
          <a:xfrm rot="21040260">
            <a:off x="6980714" y="1009694"/>
            <a:ext cx="2498651" cy="2976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4846">
            <a:off x="8432302" y="1660633"/>
            <a:ext cx="3167671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MARKET SOUNDING – </a:t>
            </a:r>
            <a:r>
              <a:rPr lang="hr-HR" dirty="0" err="1"/>
              <a:t>TOOLS</a:t>
            </a:r>
            <a:r>
              <a:rPr lang="hr-HR" dirty="0"/>
              <a:t> </a:t>
            </a:r>
            <a:r>
              <a:rPr lang="hr-HR" dirty="0" err="1"/>
              <a:t>USED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62" t="4625" r="6540" b="4175"/>
          <a:stretch/>
        </p:blipFill>
        <p:spPr>
          <a:xfrm>
            <a:off x="5689600" y="2498885"/>
            <a:ext cx="6568394" cy="435911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1C1622-BF08-432B-84EF-FAFC89E84D6E}"/>
              </a:ext>
            </a:extLst>
          </p:cNvPr>
          <p:cNvSpPr txBox="1">
            <a:spLocks/>
          </p:cNvSpPr>
          <p:nvPr/>
        </p:nvSpPr>
        <p:spPr>
          <a:xfrm>
            <a:off x="287338" y="1196975"/>
            <a:ext cx="5402262" cy="5377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200" dirty="0"/>
              <a:t>E-mail campaign launched </a:t>
            </a:r>
            <a:r>
              <a:rPr lang="hr-HR" sz="2200" dirty="0" err="1"/>
              <a:t>immediately</a:t>
            </a:r>
            <a:endParaRPr lang="en-US" sz="2200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sz="2200" b="1" dirty="0"/>
              <a:t>1</a:t>
            </a:r>
            <a:r>
              <a:rPr lang="en-US" sz="2200" b="1" dirty="0"/>
              <a:t>5.600 emails</a:t>
            </a:r>
            <a:r>
              <a:rPr lang="en-US" sz="2200" dirty="0"/>
              <a:t> sent</a:t>
            </a:r>
            <a:r>
              <a:rPr lang="hr-HR" sz="2200" dirty="0"/>
              <a:t> </a:t>
            </a:r>
            <a:r>
              <a:rPr lang="hr-HR" sz="2200" i="1" dirty="0"/>
              <a:t>(prior to GDPR </a:t>
            </a:r>
            <a:r>
              <a:rPr lang="hr-HR" sz="2200" i="1" dirty="0">
                <a:sym typeface="Wingdings" panose="05000000000000000000" pitchFamily="2" charset="2"/>
              </a:rPr>
              <a:t>)</a:t>
            </a:r>
            <a:endParaRPr lang="en-US" sz="2200" i="1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sz="2200" dirty="0" err="1"/>
              <a:t>Informing</a:t>
            </a:r>
            <a:r>
              <a:rPr lang="hr-HR" sz="2200" dirty="0"/>
              <a:t> </a:t>
            </a:r>
            <a:r>
              <a:rPr lang="en-US" sz="2200" dirty="0"/>
              <a:t>about the PIN, MSP</a:t>
            </a:r>
            <a:r>
              <a:rPr lang="hr-HR" sz="2200" dirty="0"/>
              <a:t> and the…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endParaRPr lang="hr-HR" sz="2200" dirty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None/>
            </a:pPr>
            <a:r>
              <a:rPr lang="hr-HR" sz="2200" b="1" dirty="0"/>
              <a:t>PILOT PROJECT 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None/>
            </a:pPr>
            <a:r>
              <a:rPr lang="hr-HR" sz="2200" b="1" dirty="0"/>
              <a:t>MARKET SOUNDING WEB </a:t>
            </a:r>
            <a:r>
              <a:rPr lang="hr-HR" sz="2200" b="1" dirty="0" err="1"/>
              <a:t>PAGE</a:t>
            </a:r>
            <a:endParaRPr lang="hr-HR" sz="2200" b="1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anose="020B0604020202020204" pitchFamily="34" charset="0"/>
              <a:buNone/>
            </a:pPr>
            <a:endParaRPr lang="hr-HR" sz="2200" dirty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anose="020B0604020202020204" pitchFamily="34" charset="0"/>
              <a:buNone/>
            </a:pPr>
            <a:r>
              <a:rPr lang="hr-HR" sz="2200" b="1" dirty="0">
                <a:solidFill>
                  <a:srgbClr val="C00000"/>
                </a:solidFill>
              </a:rPr>
              <a:t>to show </a:t>
            </a:r>
            <a:r>
              <a:rPr lang="hr-HR" sz="2200" b="1" dirty="0" err="1">
                <a:solidFill>
                  <a:srgbClr val="C00000"/>
                </a:solidFill>
              </a:rPr>
              <a:t>professionalism</a:t>
            </a:r>
            <a:r>
              <a:rPr lang="hr-HR" sz="2200" b="1" dirty="0">
                <a:solidFill>
                  <a:srgbClr val="C00000"/>
                </a:solidFill>
              </a:rPr>
              <a:t> and 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anose="020B0604020202020204" pitchFamily="34" charset="0"/>
              <a:buNone/>
            </a:pPr>
            <a:r>
              <a:rPr lang="hr-HR" sz="2200" b="1" dirty="0" err="1">
                <a:solidFill>
                  <a:srgbClr val="C00000"/>
                </a:solidFill>
              </a:rPr>
              <a:t>visualise</a:t>
            </a:r>
            <a:r>
              <a:rPr lang="hr-HR" sz="2200" b="1" dirty="0">
                <a:solidFill>
                  <a:srgbClr val="C00000"/>
                </a:solidFill>
              </a:rPr>
              <a:t> </a:t>
            </a:r>
            <a:r>
              <a:rPr lang="hr-HR" sz="2200" b="1" dirty="0" err="1">
                <a:solidFill>
                  <a:srgbClr val="C00000"/>
                </a:solidFill>
              </a:rPr>
              <a:t>credibility</a:t>
            </a:r>
            <a:endParaRPr lang="hr-HR" sz="22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anose="020B0604020202020204" pitchFamily="34" charset="0"/>
              <a:buNone/>
            </a:pPr>
            <a:endParaRPr lang="hr-HR" sz="2200" b="1" dirty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anose="020B0604020202020204" pitchFamily="34" charset="0"/>
              <a:buNone/>
            </a:pPr>
            <a:r>
              <a:rPr lang="hr-HR" sz="2200" b="1" dirty="0" err="1"/>
              <a:t>simple</a:t>
            </a:r>
            <a:r>
              <a:rPr lang="hr-HR" sz="2200" b="1" dirty="0"/>
              <a:t> and </a:t>
            </a:r>
            <a:r>
              <a:rPr lang="hr-HR" sz="2200" b="1" dirty="0" err="1"/>
              <a:t>intuitive</a:t>
            </a:r>
            <a:r>
              <a:rPr lang="hr-HR" sz="2200" b="1" dirty="0"/>
              <a:t> design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anose="020B0604020202020204" pitchFamily="34" charset="0"/>
              <a:buNone/>
            </a:pPr>
            <a:r>
              <a:rPr lang="hr-HR" sz="2200" b="1" dirty="0" err="1"/>
              <a:t>direct</a:t>
            </a:r>
            <a:r>
              <a:rPr lang="hr-HR" sz="2200" b="1" dirty="0"/>
              <a:t> and </a:t>
            </a:r>
            <a:r>
              <a:rPr lang="hr-HR" sz="2200" b="1" dirty="0" err="1"/>
              <a:t>clear</a:t>
            </a:r>
            <a:r>
              <a:rPr lang="hr-HR" sz="2200" b="1" dirty="0"/>
              <a:t> </a:t>
            </a:r>
            <a:r>
              <a:rPr lang="hr-HR" sz="2200" b="1" dirty="0" err="1"/>
              <a:t>information</a:t>
            </a:r>
            <a:endParaRPr lang="hr-HR" sz="2200" b="1" dirty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anose="020B0604020202020204" pitchFamily="34" charset="0"/>
              <a:buNone/>
            </a:pPr>
            <a:r>
              <a:rPr lang="hr-HR" sz="2200" b="1" dirty="0"/>
              <a:t>in </a:t>
            </a:r>
            <a:r>
              <a:rPr lang="hr-HR" sz="2200" b="1" dirty="0" err="1"/>
              <a:t>national</a:t>
            </a:r>
            <a:r>
              <a:rPr lang="hr-HR" sz="2200" b="1" dirty="0"/>
              <a:t> and ENG </a:t>
            </a:r>
            <a:r>
              <a:rPr lang="hr-HR" sz="2200" b="1" dirty="0" err="1"/>
              <a:t>language</a:t>
            </a:r>
            <a:endParaRPr lang="hr-HR" sz="2200" b="1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endParaRPr lang="hr-HR" sz="2200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endParaRPr lang="en-GB" sz="2200" dirty="0"/>
          </a:p>
        </p:txBody>
      </p:sp>
      <p:pic>
        <p:nvPicPr>
          <p:cNvPr id="8" name="Picture 7" descr="Image result for a lot of emai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27" y="952501"/>
            <a:ext cx="1880596" cy="19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5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62" t="4625" r="6540" b="4175"/>
          <a:stretch/>
        </p:blipFill>
        <p:spPr>
          <a:xfrm>
            <a:off x="2840474" y="5746"/>
            <a:ext cx="9351525" cy="620614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1C1622-BF08-432B-84EF-FAFC89E84D6E}"/>
              </a:ext>
            </a:extLst>
          </p:cNvPr>
          <p:cNvSpPr txBox="1">
            <a:spLocks/>
          </p:cNvSpPr>
          <p:nvPr/>
        </p:nvSpPr>
        <p:spPr>
          <a:xfrm>
            <a:off x="287338" y="1163899"/>
            <a:ext cx="4576762" cy="507338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wrap="square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200" b="1" dirty="0" err="1">
                <a:solidFill>
                  <a:schemeClr val="bg1"/>
                </a:solidFill>
              </a:rPr>
              <a:t>Tools</a:t>
            </a:r>
            <a:r>
              <a:rPr lang="hr-HR" sz="2200" b="1" dirty="0">
                <a:solidFill>
                  <a:schemeClr val="bg1"/>
                </a:solidFill>
              </a:rPr>
              <a:t> </a:t>
            </a:r>
            <a:r>
              <a:rPr lang="hr-HR" sz="2200" b="1" dirty="0" err="1">
                <a:solidFill>
                  <a:schemeClr val="bg1"/>
                </a:solidFill>
              </a:rPr>
              <a:t>offered</a:t>
            </a:r>
            <a:r>
              <a:rPr lang="hr-HR" sz="2200" b="1" dirty="0">
                <a:solidFill>
                  <a:schemeClr val="bg1"/>
                </a:solidFill>
              </a:rPr>
              <a:t> for </a:t>
            </a:r>
            <a:r>
              <a:rPr lang="hr-HR" sz="2200" b="1" dirty="0" err="1">
                <a:solidFill>
                  <a:schemeClr val="bg1"/>
                </a:solidFill>
              </a:rPr>
              <a:t>supply</a:t>
            </a:r>
            <a:r>
              <a:rPr lang="hr-HR" sz="2200" b="1" dirty="0">
                <a:solidFill>
                  <a:schemeClr val="bg1"/>
                </a:solidFill>
              </a:rPr>
              <a:t> side:</a:t>
            </a:r>
          </a:p>
          <a:p>
            <a:r>
              <a:rPr lang="hr-HR" sz="2200" dirty="0" err="1">
                <a:solidFill>
                  <a:schemeClr val="bg1"/>
                </a:solidFill>
              </a:rPr>
              <a:t>Complete</a:t>
            </a:r>
            <a:r>
              <a:rPr lang="hr-HR" sz="2200" dirty="0">
                <a:solidFill>
                  <a:schemeClr val="bg1"/>
                </a:solidFill>
              </a:rPr>
              <a:t> pilot </a:t>
            </a:r>
            <a:r>
              <a:rPr lang="hr-HR" sz="2200" dirty="0" err="1">
                <a:solidFill>
                  <a:schemeClr val="bg1"/>
                </a:solidFill>
              </a:rPr>
              <a:t>project</a:t>
            </a:r>
            <a:r>
              <a:rPr lang="hr-HR" sz="2200" dirty="0">
                <a:solidFill>
                  <a:schemeClr val="bg1"/>
                </a:solidFill>
              </a:rPr>
              <a:t> </a:t>
            </a:r>
            <a:r>
              <a:rPr lang="hr-HR" sz="2200" dirty="0" err="1">
                <a:solidFill>
                  <a:schemeClr val="bg1"/>
                </a:solidFill>
              </a:rPr>
              <a:t>technical</a:t>
            </a:r>
            <a:r>
              <a:rPr lang="hr-HR" sz="2200" dirty="0">
                <a:solidFill>
                  <a:schemeClr val="bg1"/>
                </a:solidFill>
              </a:rPr>
              <a:t> </a:t>
            </a:r>
            <a:r>
              <a:rPr lang="hr-HR" sz="2200" dirty="0" err="1">
                <a:solidFill>
                  <a:schemeClr val="bg1"/>
                </a:solidFill>
              </a:rPr>
              <a:t>documentation</a:t>
            </a:r>
            <a:endParaRPr lang="en-GB" sz="2200" dirty="0">
              <a:solidFill>
                <a:schemeClr val="bg1"/>
              </a:solidFill>
            </a:endParaRPr>
          </a:p>
          <a:p>
            <a:r>
              <a:rPr lang="hr-HR" sz="2200" dirty="0">
                <a:solidFill>
                  <a:schemeClr val="bg1"/>
                </a:solidFill>
              </a:rPr>
              <a:t>Site </a:t>
            </a:r>
            <a:r>
              <a:rPr lang="hr-HR" sz="2200" dirty="0" err="1">
                <a:solidFill>
                  <a:schemeClr val="bg1"/>
                </a:solidFill>
              </a:rPr>
              <a:t>visit</a:t>
            </a:r>
            <a:r>
              <a:rPr lang="hr-HR" sz="2200" dirty="0">
                <a:solidFill>
                  <a:schemeClr val="bg1"/>
                </a:solidFill>
              </a:rPr>
              <a:t> </a:t>
            </a:r>
            <a:r>
              <a:rPr lang="hr-HR" sz="2200" dirty="0" err="1">
                <a:solidFill>
                  <a:schemeClr val="bg1"/>
                </a:solidFill>
              </a:rPr>
              <a:t>reservations</a:t>
            </a:r>
            <a:endParaRPr lang="hr-HR" sz="2200" dirty="0">
              <a:solidFill>
                <a:schemeClr val="bg1"/>
              </a:solidFill>
            </a:endParaRPr>
          </a:p>
          <a:p>
            <a:r>
              <a:rPr lang="hr-HR" sz="2200" dirty="0">
                <a:solidFill>
                  <a:schemeClr val="bg1"/>
                </a:solidFill>
              </a:rPr>
              <a:t>Market </a:t>
            </a:r>
            <a:r>
              <a:rPr lang="hr-HR" sz="2200" dirty="0" err="1">
                <a:solidFill>
                  <a:schemeClr val="bg1"/>
                </a:solidFill>
              </a:rPr>
              <a:t>Consultation</a:t>
            </a:r>
            <a:r>
              <a:rPr lang="hr-HR" sz="2200" dirty="0">
                <a:solidFill>
                  <a:schemeClr val="bg1"/>
                </a:solidFill>
              </a:rPr>
              <a:t> Workshop </a:t>
            </a:r>
            <a:r>
              <a:rPr lang="hr-HR" sz="2200" dirty="0" err="1">
                <a:solidFill>
                  <a:schemeClr val="bg1"/>
                </a:solidFill>
              </a:rPr>
              <a:t>registration</a:t>
            </a:r>
            <a:endParaRPr lang="hr-HR" sz="2200" dirty="0">
              <a:solidFill>
                <a:schemeClr val="bg1"/>
              </a:solidFill>
            </a:endParaRPr>
          </a:p>
          <a:p>
            <a:r>
              <a:rPr lang="hr-HR" sz="2200" dirty="0" err="1">
                <a:solidFill>
                  <a:schemeClr val="bg1"/>
                </a:solidFill>
              </a:rPr>
              <a:t>Questions</a:t>
            </a:r>
            <a:r>
              <a:rPr lang="hr-HR" sz="2200" dirty="0">
                <a:solidFill>
                  <a:schemeClr val="bg1"/>
                </a:solidFill>
              </a:rPr>
              <a:t> and </a:t>
            </a:r>
            <a:r>
              <a:rPr lang="hr-HR" sz="2200" dirty="0" err="1">
                <a:solidFill>
                  <a:schemeClr val="bg1"/>
                </a:solidFill>
              </a:rPr>
              <a:t>Answers</a:t>
            </a:r>
            <a:endParaRPr lang="hr-HR" sz="2200" dirty="0">
              <a:solidFill>
                <a:schemeClr val="bg1"/>
              </a:solidFill>
            </a:endParaRPr>
          </a:p>
          <a:p>
            <a:r>
              <a:rPr lang="hr-HR" sz="2200" dirty="0" err="1">
                <a:solidFill>
                  <a:schemeClr val="bg1"/>
                </a:solidFill>
              </a:rPr>
              <a:t>Suppliers</a:t>
            </a:r>
            <a:r>
              <a:rPr lang="hr-HR" sz="2200" dirty="0">
                <a:solidFill>
                  <a:schemeClr val="bg1"/>
                </a:solidFill>
              </a:rPr>
              <a:t> </a:t>
            </a:r>
            <a:r>
              <a:rPr lang="hr-HR" sz="2200" dirty="0" err="1">
                <a:solidFill>
                  <a:schemeClr val="bg1"/>
                </a:solidFill>
              </a:rPr>
              <a:t>connecting</a:t>
            </a:r>
            <a:r>
              <a:rPr lang="hr-HR" sz="2200" dirty="0">
                <a:solidFill>
                  <a:schemeClr val="bg1"/>
                </a:solidFill>
              </a:rPr>
              <a:t> </a:t>
            </a:r>
            <a:r>
              <a:rPr lang="hr-HR" sz="2200" dirty="0" err="1">
                <a:solidFill>
                  <a:schemeClr val="bg1"/>
                </a:solidFill>
              </a:rPr>
              <a:t>tool</a:t>
            </a:r>
            <a:endParaRPr lang="hr-HR" sz="2200" dirty="0">
              <a:solidFill>
                <a:schemeClr val="bg1"/>
              </a:solidFill>
            </a:endParaRPr>
          </a:p>
          <a:p>
            <a:r>
              <a:rPr lang="hr-HR" sz="2200" b="1" dirty="0" err="1">
                <a:solidFill>
                  <a:schemeClr val="bg1"/>
                </a:solidFill>
              </a:rPr>
              <a:t>Expressions</a:t>
            </a:r>
            <a:r>
              <a:rPr lang="hr-HR" sz="2200" b="1" dirty="0">
                <a:solidFill>
                  <a:schemeClr val="bg1"/>
                </a:solidFill>
              </a:rPr>
              <a:t> of </a:t>
            </a:r>
            <a:r>
              <a:rPr lang="hr-HR" sz="2200" b="1" dirty="0" err="1">
                <a:solidFill>
                  <a:schemeClr val="bg1"/>
                </a:solidFill>
              </a:rPr>
              <a:t>interest</a:t>
            </a:r>
            <a:endParaRPr lang="hr-HR" sz="2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1C1622-BF08-432B-84EF-FAFC89E84D6E}"/>
              </a:ext>
            </a:extLst>
          </p:cNvPr>
          <p:cNvSpPr txBox="1">
            <a:spLocks/>
          </p:cNvSpPr>
          <p:nvPr/>
        </p:nvSpPr>
        <p:spPr>
          <a:xfrm>
            <a:off x="2840473" y="101600"/>
            <a:ext cx="5715697" cy="67128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 baseline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800" dirty="0">
                <a:solidFill>
                  <a:srgbClr val="00B0F0"/>
                </a:solidFill>
              </a:rPr>
              <a:t>   </a:t>
            </a:r>
            <a:r>
              <a:rPr lang="hr-HR" sz="3600" b="1" u="sng" dirty="0">
                <a:solidFill>
                  <a:srgbClr val="FFFF00"/>
                </a:solidFill>
              </a:rPr>
              <a:t>ppi.koprivnica.hr/en/</a:t>
            </a:r>
            <a:endParaRPr lang="hr-HR" sz="2800" b="1" u="sng" dirty="0">
              <a:solidFill>
                <a:srgbClr val="FFFF0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hr-HR" sz="2800" dirty="0">
              <a:solidFill>
                <a:srgbClr val="00B0F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9279" y="5532091"/>
            <a:ext cx="5297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i="1" dirty="0">
                <a:solidFill>
                  <a:srgbClr val="C00000"/>
                </a:solidFill>
              </a:rPr>
              <a:t>Let me </a:t>
            </a:r>
            <a:r>
              <a:rPr lang="hr-HR" sz="2400" b="1" i="1" dirty="0" err="1">
                <a:solidFill>
                  <a:srgbClr val="C00000"/>
                </a:solidFill>
              </a:rPr>
              <a:t>walk</a:t>
            </a:r>
            <a:r>
              <a:rPr lang="hr-HR" sz="2400" b="1" i="1" dirty="0">
                <a:solidFill>
                  <a:srgbClr val="C00000"/>
                </a:solidFill>
              </a:rPr>
              <a:t> </a:t>
            </a:r>
            <a:r>
              <a:rPr lang="hr-HR" sz="2400" b="1" i="1" dirty="0" err="1">
                <a:solidFill>
                  <a:srgbClr val="C00000"/>
                </a:solidFill>
              </a:rPr>
              <a:t>you</a:t>
            </a:r>
            <a:r>
              <a:rPr lang="hr-HR" sz="2400" b="1" i="1" dirty="0">
                <a:solidFill>
                  <a:srgbClr val="C00000"/>
                </a:solidFill>
              </a:rPr>
              <a:t> </a:t>
            </a:r>
            <a:r>
              <a:rPr lang="hr-HR" sz="2400" b="1" i="1" dirty="0" err="1">
                <a:solidFill>
                  <a:srgbClr val="C00000"/>
                </a:solidFill>
              </a:rPr>
              <a:t>through</a:t>
            </a:r>
            <a:r>
              <a:rPr lang="hr-HR" sz="2400" b="1" i="1" dirty="0">
                <a:solidFill>
                  <a:srgbClr val="C00000"/>
                </a:solidFill>
              </a:rPr>
              <a:t> the </a:t>
            </a:r>
            <a:r>
              <a:rPr lang="hr-HR" sz="2400" b="1" i="1" dirty="0" err="1">
                <a:solidFill>
                  <a:srgbClr val="C00000"/>
                </a:solidFill>
              </a:rPr>
              <a:t>webpage</a:t>
            </a:r>
            <a:r>
              <a:rPr lang="hr-HR" sz="2400" b="1" i="1" dirty="0">
                <a:solidFill>
                  <a:srgbClr val="C00000"/>
                </a:solidFill>
              </a:rPr>
              <a:t>…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1" y="0"/>
            <a:ext cx="8952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56" r="15723" b="74699"/>
          <a:stretch/>
        </p:blipFill>
        <p:spPr>
          <a:xfrm>
            <a:off x="711200" y="28584"/>
            <a:ext cx="6400800" cy="160004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939" t="14064" r="15722"/>
          <a:stretch/>
        </p:blipFill>
        <p:spPr>
          <a:xfrm>
            <a:off x="745799" y="1452043"/>
            <a:ext cx="6366201" cy="543454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1C1622-BF08-432B-84EF-FAFC89E84D6E}"/>
              </a:ext>
            </a:extLst>
          </p:cNvPr>
          <p:cNvSpPr txBox="1">
            <a:spLocks/>
          </p:cNvSpPr>
          <p:nvPr/>
        </p:nvSpPr>
        <p:spPr>
          <a:xfrm>
            <a:off x="7584567" y="1196984"/>
            <a:ext cx="4188333" cy="49021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 baseline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SzPct val="70000"/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30 expressions filled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by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interested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suppliers</a:t>
            </a:r>
            <a:endParaRPr lang="en-US" sz="22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Tx/>
              <a:buSzPct val="70000"/>
              <a:buFont typeface="Wingdings" panose="05000000000000000000" pitchFamily="2" charset="2"/>
              <a:buChar char="q"/>
            </a:pP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Many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received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expressions were quite detailed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, with a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very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clear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wish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to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cooperate</a:t>
            </a:r>
            <a:endParaRPr lang="en-US" sz="22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Tx/>
              <a:buSzPct val="70000"/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3 site visits arranged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conducted</a:t>
            </a:r>
            <a:endParaRPr lang="hr-HR" sz="22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Tx/>
              <a:buSzPct val="70000"/>
              <a:buFont typeface="Wingdings" panose="05000000000000000000" pitchFamily="2" charset="2"/>
              <a:buChar char="q"/>
            </a:pP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Supply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chain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feedback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intense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communication</a:t>
            </a:r>
            <a:endParaRPr lang="hr-HR" sz="22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Tx/>
              <a:buSzPct val="70000"/>
              <a:buFont typeface="Wingdings" panose="05000000000000000000" pitchFamily="2" charset="2"/>
              <a:buChar char="q"/>
            </a:pPr>
            <a:endParaRPr lang="hr-HR" sz="22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Tx/>
              <a:buSzPct val="70000"/>
              <a:buFont typeface="Wingdings" panose="05000000000000000000" pitchFamily="2" charset="2"/>
              <a:buChar char="q"/>
            </a:pP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Additional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proactive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seeking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engaging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suppliers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in a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difficult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sellers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’ market</a:t>
            </a:r>
            <a:endParaRPr lang="en-US" sz="2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62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1C1622-BF08-432B-84EF-FAFC89E84D6E}"/>
              </a:ext>
            </a:extLst>
          </p:cNvPr>
          <p:cNvSpPr txBox="1">
            <a:spLocks/>
          </p:cNvSpPr>
          <p:nvPr/>
        </p:nvSpPr>
        <p:spPr>
          <a:xfrm>
            <a:off x="7772400" y="370114"/>
            <a:ext cx="4000500" cy="4942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 baseline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Pct val="70000"/>
              <a:buNone/>
            </a:pP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RESPONSE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AND SHARING DOCUMENT</a:t>
            </a:r>
          </a:p>
          <a:p>
            <a:pPr marL="342900" indent="-342900">
              <a:buClrTx/>
              <a:buSzPct val="70000"/>
              <a:buFont typeface="Wingdings" panose="05000000000000000000" pitchFamily="2" charset="2"/>
              <a:buChar char="q"/>
            </a:pPr>
            <a:r>
              <a:rPr lang="hr-HR" sz="2200" b="1" dirty="0">
                <a:solidFill>
                  <a:schemeClr val="tx1"/>
                </a:solidFill>
                <a:latin typeface="+mn-lt"/>
              </a:rPr>
              <a:t>26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suppliers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shared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their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contact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info and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description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of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their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specialization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interest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in the procurement</a:t>
            </a:r>
            <a:endParaRPr lang="en-US" sz="22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Tx/>
              <a:buSzPct val="70000"/>
              <a:buFont typeface="Wingdings" panose="05000000000000000000" pitchFamily="2" charset="2"/>
              <a:buChar char="q"/>
            </a:pP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It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was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an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opportunity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for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them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to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find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compatible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suppliers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and to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eventually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later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step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together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into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partnership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for </a:t>
            </a:r>
            <a:r>
              <a:rPr lang="hr-HR" sz="2200" b="1" dirty="0" err="1">
                <a:solidFill>
                  <a:schemeClr val="tx1"/>
                </a:solidFill>
                <a:latin typeface="+mn-lt"/>
              </a:rPr>
              <a:t>tendering</a:t>
            </a:r>
            <a:r>
              <a:rPr lang="hr-HR" sz="2200" b="1" dirty="0">
                <a:solidFill>
                  <a:schemeClr val="tx1"/>
                </a:solidFill>
                <a:latin typeface="+mn-lt"/>
              </a:rPr>
              <a:t> procedure</a:t>
            </a:r>
            <a:endParaRPr lang="en-US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82" y="251936"/>
            <a:ext cx="7219950" cy="252392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65" y="2886279"/>
            <a:ext cx="7239783" cy="355758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2725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dirty="0" err="1"/>
              <a:t>IMPORTANT</a:t>
            </a:r>
            <a:r>
              <a:rPr lang="hr-HR" dirty="0"/>
              <a:t> </a:t>
            </a:r>
            <a:r>
              <a:rPr lang="hr-HR" dirty="0" err="1"/>
              <a:t>FACTS</a:t>
            </a:r>
            <a:r>
              <a:rPr lang="hr-HR" dirty="0"/>
              <a:t> OF INNOVATION PROCUREMENT </a:t>
            </a:r>
            <a:r>
              <a:rPr lang="hr-HR" dirty="0" err="1"/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337" y="1196975"/>
            <a:ext cx="5664201" cy="486092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b="1" dirty="0"/>
              <a:t>The </a:t>
            </a:r>
            <a:r>
              <a:rPr lang="hr-HR" b="1" dirty="0" err="1"/>
              <a:t>challenge</a:t>
            </a:r>
            <a:r>
              <a:rPr lang="hr-HR" b="1" dirty="0"/>
              <a:t>: </a:t>
            </a:r>
            <a:r>
              <a:rPr lang="hr-HR" b="1" dirty="0">
                <a:solidFill>
                  <a:srgbClr val="C00000"/>
                </a:solidFill>
              </a:rPr>
              <a:t>T</a:t>
            </a:r>
            <a:r>
              <a:rPr lang="en-GB" b="1" dirty="0">
                <a:solidFill>
                  <a:srgbClr val="C00000"/>
                </a:solidFill>
              </a:rPr>
              <a:t>he </a:t>
            </a:r>
            <a:r>
              <a:rPr lang="hr-HR" b="1" dirty="0" err="1">
                <a:solidFill>
                  <a:srgbClr val="C00000"/>
                </a:solidFill>
              </a:rPr>
              <a:t>kindergarten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hr-HR" b="1" dirty="0" err="1">
                <a:solidFill>
                  <a:srgbClr val="C00000"/>
                </a:solidFill>
              </a:rPr>
              <a:t>building</a:t>
            </a:r>
            <a:r>
              <a:rPr lang="hr-HR" b="1" dirty="0">
                <a:solidFill>
                  <a:srgbClr val="C00000"/>
                </a:solidFill>
              </a:rPr>
              <a:t> </a:t>
            </a:r>
            <a:r>
              <a:rPr lang="hr-HR" dirty="0"/>
              <a:t>– </a:t>
            </a:r>
            <a:r>
              <a:rPr lang="en-GB" dirty="0"/>
              <a:t>considered to be near the end of its useful lifetime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 err="1"/>
              <a:t>Remodell</a:t>
            </a:r>
            <a:r>
              <a:rPr lang="hr-HR" dirty="0"/>
              <a:t> </a:t>
            </a:r>
            <a:r>
              <a:rPr lang="hr-HR" dirty="0" err="1"/>
              <a:t>rather</a:t>
            </a:r>
            <a:r>
              <a:rPr lang="hr-HR" dirty="0"/>
              <a:t> </a:t>
            </a:r>
            <a:r>
              <a:rPr lang="hr-HR" dirty="0" err="1"/>
              <a:t>than</a:t>
            </a:r>
            <a:r>
              <a:rPr lang="hr-HR" dirty="0"/>
              <a:t> </a:t>
            </a:r>
            <a:r>
              <a:rPr lang="hr-HR" dirty="0" err="1"/>
              <a:t>Demolish</a:t>
            </a:r>
            <a:r>
              <a:rPr lang="hr-HR" dirty="0"/>
              <a:t> + Energy </a:t>
            </a:r>
            <a:r>
              <a:rPr lang="hr-HR" dirty="0" err="1"/>
              <a:t>retrofitting</a:t>
            </a:r>
            <a:r>
              <a:rPr lang="hr-HR" dirty="0"/>
              <a:t> of the </a:t>
            </a:r>
            <a:r>
              <a:rPr lang="hr-HR" dirty="0" err="1"/>
              <a:t>kindergarten</a:t>
            </a:r>
            <a:endParaRPr lang="hr-HR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b="1" dirty="0"/>
              <a:t>The </a:t>
            </a:r>
            <a:r>
              <a:rPr lang="hr-HR" b="1" dirty="0" err="1"/>
              <a:t>goal</a:t>
            </a:r>
            <a:r>
              <a:rPr lang="hr-HR" b="1" dirty="0"/>
              <a:t> </a:t>
            </a:r>
            <a:r>
              <a:rPr lang="hr-HR" dirty="0"/>
              <a:t>– f</a:t>
            </a:r>
            <a:r>
              <a:rPr lang="en-GB" dirty="0" err="1"/>
              <a:t>ind</a:t>
            </a:r>
            <a:r>
              <a:rPr lang="hr-HR" dirty="0" err="1"/>
              <a:t>ing</a:t>
            </a:r>
            <a:r>
              <a:rPr lang="en-GB" dirty="0"/>
              <a:t> an innovative solution to</a:t>
            </a:r>
            <a:r>
              <a:rPr lang="hr-HR" dirty="0"/>
              <a:t>:</a:t>
            </a:r>
          </a:p>
          <a:p>
            <a:pPr marL="1085427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GB" sz="2200" b="1" dirty="0"/>
              <a:t>avoid the demolition </a:t>
            </a:r>
            <a:r>
              <a:rPr lang="en-GB" sz="2200" dirty="0"/>
              <a:t>of the kindergarten and construction of a new one</a:t>
            </a:r>
            <a:r>
              <a:rPr lang="hr-HR" sz="2200" dirty="0"/>
              <a:t> (</a:t>
            </a:r>
            <a:r>
              <a:rPr lang="hr-HR" sz="2200" dirty="0" err="1"/>
              <a:t>both</a:t>
            </a:r>
            <a:r>
              <a:rPr lang="hr-HR" sz="2200" dirty="0"/>
              <a:t> = </a:t>
            </a:r>
            <a:r>
              <a:rPr lang="en-GB" sz="2200" dirty="0"/>
              <a:t>substantial cost</a:t>
            </a:r>
            <a:r>
              <a:rPr lang="hr-HR" sz="2200" dirty="0"/>
              <a:t>),</a:t>
            </a:r>
          </a:p>
          <a:p>
            <a:pPr marL="1085427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GB" sz="2200" b="1" dirty="0"/>
              <a:t>enhance the building </a:t>
            </a:r>
            <a:r>
              <a:rPr lang="en-GB" sz="2200" dirty="0"/>
              <a:t>and extend its lifetime</a:t>
            </a:r>
            <a:r>
              <a:rPr lang="hr-HR" sz="2200" dirty="0"/>
              <a:t> </a:t>
            </a:r>
            <a:r>
              <a:rPr lang="hr-HR" sz="2200" dirty="0">
                <a:sym typeface="Wingdings" panose="05000000000000000000" pitchFamily="2" charset="2"/>
              </a:rPr>
              <a:t> </a:t>
            </a:r>
            <a:r>
              <a:rPr lang="hr-HR" sz="2200" b="1" dirty="0" err="1">
                <a:sym typeface="Wingdings" panose="05000000000000000000" pitchFamily="2" charset="2"/>
              </a:rPr>
              <a:t>get</a:t>
            </a:r>
            <a:r>
              <a:rPr lang="hr-HR" sz="2200" b="1" dirty="0">
                <a:sym typeface="Wingdings" panose="05000000000000000000" pitchFamily="2" charset="2"/>
              </a:rPr>
              <a:t> a </a:t>
            </a:r>
            <a:r>
              <a:rPr lang="hr-HR" sz="2200" b="1" dirty="0" err="1">
                <a:sym typeface="Wingdings" panose="05000000000000000000" pitchFamily="2" charset="2"/>
              </a:rPr>
              <a:t>better</a:t>
            </a:r>
            <a:r>
              <a:rPr lang="hr-HR" sz="2200" b="1" dirty="0">
                <a:sym typeface="Wingdings" panose="05000000000000000000" pitchFamily="2" charset="2"/>
              </a:rPr>
              <a:t> </a:t>
            </a:r>
            <a:r>
              <a:rPr lang="en-US" sz="2200" b="1" dirty="0">
                <a:sym typeface="Wingdings" panose="05000000000000000000" pitchFamily="2" charset="2"/>
              </a:rPr>
              <a:t>learning and</a:t>
            </a:r>
            <a:r>
              <a:rPr lang="hr-HR" sz="2200" b="1" dirty="0">
                <a:sym typeface="Wingdings" panose="05000000000000000000" pitchFamily="2" charset="2"/>
              </a:rPr>
              <a:t> </a:t>
            </a:r>
            <a:r>
              <a:rPr lang="en-US" sz="2200" b="1" dirty="0">
                <a:sym typeface="Wingdings" panose="05000000000000000000" pitchFamily="2" charset="2"/>
              </a:rPr>
              <a:t>play environment</a:t>
            </a:r>
            <a:r>
              <a:rPr lang="hr-HR" sz="2200" dirty="0"/>
              <a:t> </a:t>
            </a:r>
          </a:p>
          <a:p>
            <a:pPr marL="1085427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GB" sz="2200" b="1" dirty="0"/>
              <a:t>get a </a:t>
            </a:r>
            <a:r>
              <a:rPr lang="hr-HR" sz="2200" b="1" dirty="0" err="1"/>
              <a:t>replicable</a:t>
            </a:r>
            <a:r>
              <a:rPr lang="hr-HR" sz="2200" b="1" dirty="0"/>
              <a:t> </a:t>
            </a:r>
            <a:r>
              <a:rPr lang="en-GB" sz="2200" b="1" dirty="0"/>
              <a:t>solution </a:t>
            </a:r>
            <a:r>
              <a:rPr lang="hr-HR" sz="2200" dirty="0"/>
              <a:t>for same </a:t>
            </a:r>
            <a:r>
              <a:rPr lang="hr-HR" sz="2200" dirty="0" err="1"/>
              <a:t>or</a:t>
            </a:r>
            <a:r>
              <a:rPr lang="hr-HR" sz="2200" dirty="0"/>
              <a:t> </a:t>
            </a:r>
            <a:r>
              <a:rPr lang="en-GB" sz="2200" dirty="0"/>
              <a:t>similar buildings in the city and in the region</a:t>
            </a:r>
            <a:r>
              <a:rPr lang="hr-HR" sz="2200" dirty="0"/>
              <a:t> = a </a:t>
            </a:r>
            <a:r>
              <a:rPr lang="en-GB" sz="2200" dirty="0"/>
              <a:t>benefit for both procurer and bidder.</a:t>
            </a:r>
            <a:endParaRPr lang="en-US" sz="22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C3E3D9-FA20-45A4-907C-7F80F7744CA4}"/>
              </a:ext>
            </a:extLst>
          </p:cNvPr>
          <p:cNvSpPr txBox="1">
            <a:spLocks/>
          </p:cNvSpPr>
          <p:nvPr/>
        </p:nvSpPr>
        <p:spPr>
          <a:xfrm>
            <a:off x="6275388" y="1196975"/>
            <a:ext cx="5664201" cy="48609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7030A0"/>
                </a:solidFill>
              </a:rPr>
              <a:t>I</a:t>
            </a:r>
            <a:r>
              <a:rPr lang="en-US" b="1" dirty="0" err="1">
                <a:solidFill>
                  <a:srgbClr val="7030A0"/>
                </a:solidFill>
              </a:rPr>
              <a:t>nnovative</a:t>
            </a:r>
            <a:r>
              <a:rPr lang="hr-HR" dirty="0"/>
              <a:t>, </a:t>
            </a:r>
            <a:r>
              <a:rPr lang="hr-HR" b="1" dirty="0" err="1">
                <a:solidFill>
                  <a:srgbClr val="C00000"/>
                </a:solidFill>
              </a:rPr>
              <a:t>External</a:t>
            </a:r>
            <a:r>
              <a:rPr lang="en-US" dirty="0"/>
              <a:t> </a:t>
            </a:r>
            <a:r>
              <a:rPr lang="hr-HR" b="1" dirty="0" err="1"/>
              <a:t>and</a:t>
            </a:r>
            <a:r>
              <a:rPr lang="hr-HR" b="1" dirty="0">
                <a:solidFill>
                  <a:srgbClr val="C00000"/>
                </a:solidFill>
              </a:rPr>
              <a:t> Internal </a:t>
            </a:r>
            <a:r>
              <a:rPr lang="en-US" b="1" dirty="0"/>
              <a:t>replicable</a:t>
            </a:r>
            <a:r>
              <a:rPr lang="en-US" dirty="0"/>
              <a:t> solution for energy efficient and functional transformation of a 35 year old prefabricated wooden kindergarten</a:t>
            </a:r>
            <a:r>
              <a:rPr lang="hr-HR" dirty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GB" b="1" dirty="0"/>
              <a:t>300.000,00 € </a:t>
            </a:r>
            <a:r>
              <a:rPr lang="hr-HR" b="1" dirty="0"/>
              <a:t>[</a:t>
            </a:r>
            <a:r>
              <a:rPr lang="en-GB" b="1" dirty="0"/>
              <a:t>VAT</a:t>
            </a:r>
            <a:r>
              <a:rPr lang="hr-HR" b="1" dirty="0"/>
              <a:t> </a:t>
            </a:r>
            <a:r>
              <a:rPr lang="hr-HR" b="1" dirty="0" err="1"/>
              <a:t>excl</a:t>
            </a:r>
            <a:r>
              <a:rPr lang="hr-HR" b="1" dirty="0"/>
              <a:t>.</a:t>
            </a:r>
            <a:r>
              <a:rPr lang="en-GB" b="1" dirty="0"/>
              <a:t>]</a:t>
            </a:r>
            <a:endParaRPr lang="hr-HR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dirty="0"/>
              <a:t>The innovation resulted from </a:t>
            </a:r>
            <a:r>
              <a:rPr lang="en-US" b="1" dirty="0">
                <a:solidFill>
                  <a:srgbClr val="FF0000"/>
                </a:solidFill>
              </a:rPr>
              <a:t>the combination</a:t>
            </a:r>
            <a:r>
              <a:rPr lang="en-US" dirty="0"/>
              <a:t> of existing materials and basic techniques </a:t>
            </a:r>
            <a:r>
              <a:rPr lang="en-US" b="1" dirty="0">
                <a:solidFill>
                  <a:srgbClr val="FF0000"/>
                </a:solidFill>
              </a:rPr>
              <a:t>not previously offered or used in the market</a:t>
            </a:r>
            <a:r>
              <a:rPr lang="en-US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55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err="1"/>
              <a:t>WHAT'S</a:t>
            </a:r>
            <a:r>
              <a:rPr lang="hr-HR" dirty="0"/>
              <a:t> </a:t>
            </a:r>
            <a:r>
              <a:rPr lang="hr-HR" dirty="0" err="1"/>
              <a:t>IMPORTANT</a:t>
            </a:r>
            <a:r>
              <a:rPr lang="hr-HR" dirty="0"/>
              <a:t> FOR MARKET SOUNDING PROSPECTUS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1C1622-BF08-432B-84EF-FAFC89E84D6E}"/>
              </a:ext>
            </a:extLst>
          </p:cNvPr>
          <p:cNvSpPr txBox="1">
            <a:spLocks/>
          </p:cNvSpPr>
          <p:nvPr/>
        </p:nvSpPr>
        <p:spPr>
          <a:xfrm>
            <a:off x="419100" y="1123551"/>
            <a:ext cx="6144986" cy="49021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hr-HR" sz="2200" dirty="0"/>
              <a:t>You </a:t>
            </a:r>
            <a:r>
              <a:rPr lang="hr-HR" sz="2200" dirty="0" err="1"/>
              <a:t>probably</a:t>
            </a:r>
            <a:r>
              <a:rPr lang="hr-HR" sz="2200" dirty="0"/>
              <a:t> </a:t>
            </a:r>
            <a:r>
              <a:rPr lang="hr-HR" sz="2200" dirty="0" err="1"/>
              <a:t>won't</a:t>
            </a:r>
            <a:r>
              <a:rPr lang="hr-HR" sz="2200" dirty="0"/>
              <a:t> </a:t>
            </a:r>
            <a:r>
              <a:rPr lang="hr-HR" sz="2200" dirty="0" err="1"/>
              <a:t>be</a:t>
            </a:r>
            <a:r>
              <a:rPr lang="hr-HR" sz="2200" dirty="0"/>
              <a:t> </a:t>
            </a:r>
            <a:r>
              <a:rPr lang="hr-HR" sz="2200" dirty="0" err="1"/>
              <a:t>able</a:t>
            </a:r>
            <a:r>
              <a:rPr lang="hr-HR" sz="2200" dirty="0"/>
              <a:t> to </a:t>
            </a:r>
            <a:r>
              <a:rPr lang="hr-HR" sz="2200" dirty="0" err="1"/>
              <a:t>write</a:t>
            </a:r>
            <a:r>
              <a:rPr lang="hr-HR" sz="2200" dirty="0"/>
              <a:t> </a:t>
            </a:r>
            <a:r>
              <a:rPr lang="hr-HR" sz="2200" dirty="0" err="1"/>
              <a:t>an</a:t>
            </a:r>
            <a:r>
              <a:rPr lang="hr-HR" sz="2200" dirty="0"/>
              <a:t> MSP on </a:t>
            </a:r>
            <a:r>
              <a:rPr lang="hr-HR" sz="2200" dirty="0" err="1"/>
              <a:t>your</a:t>
            </a:r>
            <a:r>
              <a:rPr lang="hr-HR" sz="2200" dirty="0"/>
              <a:t> </a:t>
            </a:r>
            <a:r>
              <a:rPr lang="hr-HR" sz="2200" dirty="0" err="1"/>
              <a:t>own</a:t>
            </a:r>
            <a:r>
              <a:rPr lang="hr-HR" sz="2200" dirty="0"/>
              <a:t>. Use </a:t>
            </a:r>
            <a:r>
              <a:rPr lang="hr-HR" sz="2200" dirty="0" err="1"/>
              <a:t>consultant</a:t>
            </a:r>
            <a:r>
              <a:rPr lang="hr-HR" sz="2200" dirty="0"/>
              <a:t>! (</a:t>
            </a:r>
            <a:r>
              <a:rPr lang="hr-HR" sz="2200" b="1" i="1" dirty="0" err="1">
                <a:solidFill>
                  <a:srgbClr val="009900"/>
                </a:solidFill>
              </a:rPr>
              <a:t>thank</a:t>
            </a:r>
            <a:r>
              <a:rPr lang="hr-HR" sz="2200" b="1" i="1" dirty="0">
                <a:solidFill>
                  <a:srgbClr val="009900"/>
                </a:solidFill>
              </a:rPr>
              <a:t> </a:t>
            </a:r>
            <a:r>
              <a:rPr lang="hr-HR" sz="2200" b="1" i="1" dirty="0" err="1">
                <a:solidFill>
                  <a:srgbClr val="009900"/>
                </a:solidFill>
              </a:rPr>
              <a:t>you</a:t>
            </a:r>
            <a:r>
              <a:rPr lang="hr-HR" sz="2200" b="1" i="1" dirty="0">
                <a:solidFill>
                  <a:srgbClr val="009900"/>
                </a:solidFill>
              </a:rPr>
              <a:t>, </a:t>
            </a:r>
            <a:r>
              <a:rPr lang="hr-HR" sz="2200" b="1" i="1" dirty="0" err="1">
                <a:solidFill>
                  <a:srgbClr val="009900"/>
                </a:solidFill>
              </a:rPr>
              <a:t>Gaynor</a:t>
            </a:r>
            <a:r>
              <a:rPr lang="hr-HR" sz="2200" b="1" i="1" dirty="0">
                <a:solidFill>
                  <a:srgbClr val="009900"/>
                </a:solidFill>
              </a:rPr>
              <a:t>!</a:t>
            </a:r>
            <a:r>
              <a:rPr lang="hr-HR" sz="2200" dirty="0"/>
              <a:t>)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hr-HR" sz="2200" dirty="0" err="1"/>
              <a:t>Structure</a:t>
            </a:r>
            <a:r>
              <a:rPr lang="hr-HR" sz="2200" dirty="0"/>
              <a:t> &amp; Design + Be </a:t>
            </a:r>
            <a:r>
              <a:rPr lang="hr-HR" sz="2200" b="1" dirty="0" err="1"/>
              <a:t>clear</a:t>
            </a:r>
            <a:r>
              <a:rPr lang="hr-HR" sz="2200" b="1" dirty="0"/>
              <a:t> and </a:t>
            </a:r>
            <a:r>
              <a:rPr lang="hr-HR" sz="2200" b="1" dirty="0" err="1"/>
              <a:t>concise</a:t>
            </a:r>
            <a:endParaRPr lang="hr-HR" sz="2200" b="1" dirty="0"/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hr-HR" sz="2200" dirty="0" err="1"/>
              <a:t>Clearly</a:t>
            </a:r>
            <a:r>
              <a:rPr lang="hr-HR" sz="2200" dirty="0"/>
              <a:t> </a:t>
            </a:r>
            <a:r>
              <a:rPr lang="hr-HR" sz="2200" dirty="0" err="1"/>
              <a:t>state</a:t>
            </a:r>
            <a:r>
              <a:rPr lang="hr-HR" sz="2200" dirty="0"/>
              <a:t> </a:t>
            </a:r>
            <a:r>
              <a:rPr lang="hr-HR" sz="2200" dirty="0" err="1"/>
              <a:t>that</a:t>
            </a:r>
            <a:r>
              <a:rPr lang="hr-HR" sz="2200" dirty="0"/>
              <a:t> </a:t>
            </a:r>
            <a:r>
              <a:rPr lang="hr-HR" sz="2200" dirty="0" err="1"/>
              <a:t>it's</a:t>
            </a:r>
            <a:r>
              <a:rPr lang="hr-HR" sz="2200" dirty="0"/>
              <a:t> </a:t>
            </a:r>
            <a:r>
              <a:rPr lang="hr-HR" sz="2200" dirty="0" err="1"/>
              <a:t>not</a:t>
            </a:r>
            <a:r>
              <a:rPr lang="hr-HR" sz="2200" dirty="0"/>
              <a:t> the start of </a:t>
            </a:r>
            <a:r>
              <a:rPr lang="hr-HR" sz="2200" dirty="0" err="1"/>
              <a:t>tendering</a:t>
            </a:r>
            <a:r>
              <a:rPr lang="hr-HR" sz="2200" dirty="0"/>
              <a:t> </a:t>
            </a:r>
            <a:r>
              <a:rPr lang="hr-HR" sz="2200" dirty="0" err="1"/>
              <a:t>process</a:t>
            </a:r>
            <a:r>
              <a:rPr lang="hr-HR" sz="2200" dirty="0"/>
              <a:t> (</a:t>
            </a:r>
            <a:r>
              <a:rPr lang="hr-HR" sz="2200" dirty="0" err="1"/>
              <a:t>motivates</a:t>
            </a:r>
            <a:r>
              <a:rPr lang="hr-HR" sz="2200" dirty="0"/>
              <a:t> </a:t>
            </a:r>
            <a:r>
              <a:rPr lang="hr-HR" sz="2200" dirty="0" err="1"/>
              <a:t>supply</a:t>
            </a:r>
            <a:r>
              <a:rPr lang="hr-HR" sz="2200" dirty="0"/>
              <a:t> side to </a:t>
            </a:r>
            <a:r>
              <a:rPr lang="hr-HR" sz="2200" dirty="0" err="1"/>
              <a:t>involve</a:t>
            </a:r>
            <a:r>
              <a:rPr lang="hr-HR" sz="2200" dirty="0"/>
              <a:t>)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hr-HR" sz="2200" dirty="0" err="1"/>
              <a:t>Not</a:t>
            </a:r>
            <a:r>
              <a:rPr lang="hr-HR" sz="2200" dirty="0"/>
              <a:t> a </a:t>
            </a:r>
            <a:r>
              <a:rPr lang="hr-HR" sz="2200" dirty="0" err="1"/>
              <a:t>technical</a:t>
            </a:r>
            <a:r>
              <a:rPr lang="hr-HR" sz="2200" dirty="0"/>
              <a:t> </a:t>
            </a:r>
            <a:r>
              <a:rPr lang="hr-HR" sz="2200" dirty="0" err="1"/>
              <a:t>document</a:t>
            </a:r>
            <a:r>
              <a:rPr lang="hr-HR" sz="2200" dirty="0"/>
              <a:t>, </a:t>
            </a:r>
            <a:r>
              <a:rPr lang="hr-HR" sz="2200" b="1" dirty="0" err="1">
                <a:solidFill>
                  <a:srgbClr val="C00000"/>
                </a:solidFill>
              </a:rPr>
              <a:t>watch</a:t>
            </a:r>
            <a:r>
              <a:rPr lang="hr-HR" sz="2200" b="1" dirty="0">
                <a:solidFill>
                  <a:srgbClr val="C00000"/>
                </a:solidFill>
              </a:rPr>
              <a:t> the </a:t>
            </a:r>
            <a:r>
              <a:rPr lang="hr-HR" sz="2200" b="1" dirty="0" err="1">
                <a:solidFill>
                  <a:srgbClr val="C00000"/>
                </a:solidFill>
              </a:rPr>
              <a:t>language</a:t>
            </a:r>
            <a:endParaRPr lang="hr-HR" sz="2200" b="1" dirty="0">
              <a:solidFill>
                <a:srgbClr val="C00000"/>
              </a:solidFill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hr-HR" sz="2200" dirty="0"/>
              <a:t>Show </a:t>
            </a:r>
            <a:r>
              <a:rPr lang="hr-HR" sz="2200" b="1" u="sng" dirty="0" err="1"/>
              <a:t>credibility</a:t>
            </a:r>
            <a:r>
              <a:rPr lang="hr-HR" sz="2200" dirty="0"/>
              <a:t> by </a:t>
            </a:r>
            <a:r>
              <a:rPr lang="hr-HR" sz="2200" dirty="0" err="1"/>
              <a:t>showing</a:t>
            </a:r>
            <a:r>
              <a:rPr lang="hr-HR" sz="2200" dirty="0"/>
              <a:t> how </a:t>
            </a:r>
            <a:r>
              <a:rPr lang="hr-HR" sz="2200" dirty="0" err="1"/>
              <a:t>good</a:t>
            </a:r>
            <a:r>
              <a:rPr lang="hr-HR" sz="2200" dirty="0"/>
              <a:t> </a:t>
            </a:r>
            <a:r>
              <a:rPr lang="hr-HR" sz="2200" dirty="0" err="1"/>
              <a:t>you</a:t>
            </a:r>
            <a:r>
              <a:rPr lang="hr-HR" sz="2200" dirty="0"/>
              <a:t> </a:t>
            </a:r>
            <a:r>
              <a:rPr lang="hr-HR" sz="2200" b="1" dirty="0" err="1">
                <a:solidFill>
                  <a:srgbClr val="009900"/>
                </a:solidFill>
              </a:rPr>
              <a:t>know</a:t>
            </a:r>
            <a:r>
              <a:rPr lang="hr-HR" sz="2200" b="1" dirty="0">
                <a:solidFill>
                  <a:srgbClr val="009900"/>
                </a:solidFill>
              </a:rPr>
              <a:t> the case</a:t>
            </a:r>
            <a:r>
              <a:rPr lang="hr-HR" sz="2200" dirty="0"/>
              <a:t> and </a:t>
            </a:r>
            <a:r>
              <a:rPr lang="hr-HR" sz="2200" dirty="0" err="1"/>
              <a:t>what</a:t>
            </a:r>
            <a:r>
              <a:rPr lang="hr-HR" sz="2200" dirty="0"/>
              <a:t> are market </a:t>
            </a:r>
            <a:r>
              <a:rPr lang="hr-HR" sz="2200" dirty="0" err="1"/>
              <a:t>opportunities</a:t>
            </a:r>
            <a:r>
              <a:rPr lang="hr-HR" sz="2200" dirty="0"/>
              <a:t> </a:t>
            </a:r>
            <a:r>
              <a:rPr lang="hr-HR" sz="2200" b="1" dirty="0" err="1">
                <a:solidFill>
                  <a:srgbClr val="996633"/>
                </a:solidFill>
              </a:rPr>
              <a:t>based</a:t>
            </a:r>
            <a:r>
              <a:rPr lang="hr-HR" sz="2200" b="1" dirty="0">
                <a:solidFill>
                  <a:srgbClr val="996633"/>
                </a:solidFill>
              </a:rPr>
              <a:t> on </a:t>
            </a:r>
            <a:r>
              <a:rPr lang="hr-HR" sz="2200" b="1" dirty="0" err="1">
                <a:solidFill>
                  <a:srgbClr val="996633"/>
                </a:solidFill>
              </a:rPr>
              <a:t>your</a:t>
            </a:r>
            <a:r>
              <a:rPr lang="hr-HR" sz="2200" b="1" dirty="0">
                <a:solidFill>
                  <a:srgbClr val="996633"/>
                </a:solidFill>
              </a:rPr>
              <a:t> </a:t>
            </a:r>
            <a:r>
              <a:rPr lang="hr-HR" sz="2200" b="1" dirty="0" err="1">
                <a:solidFill>
                  <a:srgbClr val="996633"/>
                </a:solidFill>
              </a:rPr>
              <a:t>careful</a:t>
            </a:r>
            <a:r>
              <a:rPr lang="hr-HR" sz="2200" b="1" dirty="0">
                <a:solidFill>
                  <a:srgbClr val="996633"/>
                </a:solidFill>
              </a:rPr>
              <a:t> </a:t>
            </a:r>
            <a:r>
              <a:rPr lang="hr-HR" sz="2200" b="1" dirty="0" err="1">
                <a:solidFill>
                  <a:srgbClr val="996633"/>
                </a:solidFill>
              </a:rPr>
              <a:t>research</a:t>
            </a:r>
            <a:endParaRPr lang="hr-HR" sz="2200" b="1" dirty="0">
              <a:solidFill>
                <a:srgbClr val="996633"/>
              </a:solidFill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hr-HR" sz="2200" dirty="0"/>
              <a:t>Show </a:t>
            </a:r>
            <a:r>
              <a:rPr lang="hr-HR" sz="2200" dirty="0" err="1"/>
              <a:t>your</a:t>
            </a:r>
            <a:r>
              <a:rPr lang="hr-HR" sz="2200" dirty="0"/>
              <a:t> </a:t>
            </a:r>
            <a:r>
              <a:rPr lang="hr-HR" sz="2200" dirty="0" err="1"/>
              <a:t>stakeholders</a:t>
            </a:r>
            <a:r>
              <a:rPr lang="hr-HR" sz="2200" dirty="0"/>
              <a:t> and </a:t>
            </a:r>
            <a:r>
              <a:rPr lang="hr-HR" sz="2200" dirty="0" err="1"/>
              <a:t>supporters</a:t>
            </a:r>
            <a:r>
              <a:rPr lang="hr-HR" sz="2200" dirty="0"/>
              <a:t>!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hr-HR" sz="2200" dirty="0"/>
              <a:t>Quote </a:t>
            </a:r>
            <a:r>
              <a:rPr lang="hr-HR" sz="2200" dirty="0" err="1"/>
              <a:t>someone</a:t>
            </a:r>
            <a:r>
              <a:rPr lang="hr-HR" sz="2200" dirty="0"/>
              <a:t> </a:t>
            </a:r>
            <a:r>
              <a:rPr lang="hr-HR" sz="2200" dirty="0" err="1"/>
              <a:t>or</a:t>
            </a:r>
            <a:r>
              <a:rPr lang="hr-HR" sz="2200" dirty="0"/>
              <a:t> </a:t>
            </a:r>
            <a:r>
              <a:rPr lang="hr-HR" sz="2200" dirty="0" err="1"/>
              <a:t>highlight</a:t>
            </a:r>
            <a:r>
              <a:rPr lang="hr-HR" sz="2200" dirty="0"/>
              <a:t> </a:t>
            </a:r>
            <a:r>
              <a:rPr lang="hr-HR" sz="2200" dirty="0" err="1"/>
              <a:t>something</a:t>
            </a:r>
            <a:endParaRPr lang="hr-HR" sz="2200" dirty="0"/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hr-HR" sz="2200" dirty="0"/>
              <a:t>Show </a:t>
            </a:r>
            <a:r>
              <a:rPr lang="hr-HR" sz="2200" dirty="0" err="1"/>
              <a:t>what</a:t>
            </a:r>
            <a:r>
              <a:rPr lang="hr-HR" sz="2200" dirty="0"/>
              <a:t> </a:t>
            </a:r>
            <a:r>
              <a:rPr lang="hr-HR" sz="2200" dirty="0" err="1"/>
              <a:t>you</a:t>
            </a:r>
            <a:r>
              <a:rPr lang="hr-HR" sz="2200" dirty="0"/>
              <a:t> </a:t>
            </a:r>
            <a:r>
              <a:rPr lang="hr-HR" sz="2200" dirty="0" err="1"/>
              <a:t>expect</a:t>
            </a:r>
            <a:r>
              <a:rPr lang="hr-HR" sz="2200" dirty="0"/>
              <a:t> </a:t>
            </a:r>
            <a:r>
              <a:rPr lang="hr-HR" sz="2200" dirty="0" err="1"/>
              <a:t>from</a:t>
            </a:r>
            <a:r>
              <a:rPr lang="hr-HR" sz="2200" dirty="0"/>
              <a:t> </a:t>
            </a:r>
            <a:r>
              <a:rPr lang="hr-HR" sz="2200" dirty="0" err="1"/>
              <a:t>supply</a:t>
            </a:r>
            <a:r>
              <a:rPr lang="hr-HR" sz="2200" dirty="0"/>
              <a:t> side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endParaRPr lang="hr-HR" sz="2200" b="1" dirty="0"/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endParaRPr lang="hr-HR" sz="2200" b="1" dirty="0"/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endParaRPr lang="en-GB" sz="2200" dirty="0"/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endParaRPr lang="en-GB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281" y="1431020"/>
            <a:ext cx="2140926" cy="2998900"/>
          </a:xfrm>
          <a:prstGeom prst="rect">
            <a:avLst/>
          </a:prstGeom>
          <a:ln>
            <a:solidFill>
              <a:srgbClr val="232C6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490" y="1201049"/>
            <a:ext cx="2605017" cy="1613127"/>
          </a:xfrm>
          <a:prstGeom prst="rect">
            <a:avLst/>
          </a:prstGeom>
          <a:ln>
            <a:solidFill>
              <a:srgbClr val="232C6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781" y="2891674"/>
            <a:ext cx="1938185" cy="2954111"/>
          </a:xfrm>
          <a:prstGeom prst="rect">
            <a:avLst/>
          </a:prstGeom>
          <a:ln>
            <a:solidFill>
              <a:srgbClr val="232C6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947" y="4912766"/>
            <a:ext cx="4465531" cy="1324522"/>
          </a:xfrm>
          <a:prstGeom prst="rect">
            <a:avLst/>
          </a:prstGeom>
          <a:ln>
            <a:solidFill>
              <a:srgbClr val="232C6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07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OPEN MARKET </a:t>
            </a:r>
            <a:r>
              <a:rPr lang="hr-HR" dirty="0" err="1"/>
              <a:t>CONSULTATION</a:t>
            </a:r>
            <a:r>
              <a:rPr lang="hr-HR" dirty="0"/>
              <a:t> WORKSHOP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5293"/>
          <a:stretch/>
        </p:blipFill>
        <p:spPr>
          <a:xfrm>
            <a:off x="287337" y="952501"/>
            <a:ext cx="6335464" cy="3127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220" y="2924845"/>
            <a:ext cx="6740898" cy="38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3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0"/>
          <a:stretch/>
        </p:blipFill>
        <p:spPr bwMode="auto">
          <a:xfrm>
            <a:off x="0" y="-12060"/>
            <a:ext cx="12192000" cy="687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9737" y="342901"/>
            <a:ext cx="11525781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sz="4400" dirty="0">
                <a:solidFill>
                  <a:srgbClr val="FFFF00"/>
                </a:solidFill>
              </a:rPr>
              <a:t>OPEN MARKET </a:t>
            </a:r>
            <a:r>
              <a:rPr lang="hr-HR" sz="4400" dirty="0" err="1">
                <a:solidFill>
                  <a:srgbClr val="FFFF00"/>
                </a:solidFill>
              </a:rPr>
              <a:t>CONSULTATION</a:t>
            </a:r>
            <a:r>
              <a:rPr lang="hr-HR" sz="4400" dirty="0">
                <a:solidFill>
                  <a:srgbClr val="FFFF00"/>
                </a:solidFill>
              </a:rPr>
              <a:t> WORKSHOP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737" y="5404535"/>
            <a:ext cx="11148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FFFF00"/>
                </a:solidFill>
                <a:effectLst>
                  <a:outerShdw blurRad="50800" dist="63500" dir="2700000" algn="tl">
                    <a:srgbClr val="000000">
                      <a:alpha val="43137"/>
                    </a:srgbClr>
                  </a:outerShdw>
                </a:effectLst>
              </a:rPr>
              <a:t>Based on workshop feedback we were finally able to start preparing the procurement procedure</a:t>
            </a:r>
          </a:p>
        </p:txBody>
      </p:sp>
    </p:spTree>
    <p:extLst>
      <p:ext uri="{BB962C8B-B14F-4D97-AF65-F5344CB8AC3E}">
        <p14:creationId xmlns:p14="http://schemas.microsoft.com/office/powerpoint/2010/main" val="183899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err="1"/>
              <a:t>FINAL</a:t>
            </a:r>
            <a:r>
              <a:rPr lang="hr-HR" dirty="0"/>
              <a:t> </a:t>
            </a:r>
            <a:r>
              <a:rPr lang="hr-HR" dirty="0" err="1"/>
              <a:t>IMPACTS</a:t>
            </a:r>
            <a:r>
              <a:rPr lang="hr-HR" dirty="0"/>
              <a:t> OF INNOVATION PROCUREMENT </a:t>
            </a:r>
            <a:r>
              <a:rPr lang="hr-HR" dirty="0" err="1"/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337" y="1527175"/>
            <a:ext cx="5664201" cy="4860926"/>
          </a:xfrm>
        </p:spPr>
        <p:txBody>
          <a:bodyPr/>
          <a:lstStyle/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hr-HR" dirty="0"/>
              <a:t>I</a:t>
            </a:r>
            <a:r>
              <a:rPr lang="en-US" dirty="0" err="1"/>
              <a:t>mproved</a:t>
            </a:r>
            <a:r>
              <a:rPr lang="en-US" dirty="0"/>
              <a:t> building with extended lifetime of </a:t>
            </a:r>
            <a:r>
              <a:rPr lang="en-US" b="1" dirty="0">
                <a:solidFill>
                  <a:srgbClr val="C00000"/>
                </a:solidFill>
              </a:rPr>
              <a:t>25+ more years</a:t>
            </a:r>
            <a:endParaRPr lang="hr-HR" b="1" dirty="0">
              <a:solidFill>
                <a:srgbClr val="C00000"/>
              </a:solidFill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hr-HR" dirty="0"/>
              <a:t>F</a:t>
            </a:r>
            <a:r>
              <a:rPr lang="en-US" dirty="0"/>
              <a:t>or the cost of less than </a:t>
            </a:r>
            <a:r>
              <a:rPr lang="en-US" b="1" dirty="0">
                <a:solidFill>
                  <a:srgbClr val="7030A0"/>
                </a:solidFill>
              </a:rPr>
              <a:t>500,00 € per square meter</a:t>
            </a:r>
            <a:r>
              <a:rPr lang="en-US" dirty="0"/>
              <a:t>, </a:t>
            </a:r>
            <a:r>
              <a:rPr lang="en-US" dirty="0" err="1"/>
              <a:t>approx</a:t>
            </a:r>
            <a:r>
              <a:rPr lang="hr-HR" dirty="0"/>
              <a:t>.</a:t>
            </a:r>
            <a:r>
              <a:rPr lang="en-US" dirty="0"/>
              <a:t> 50 % cost of </a:t>
            </a:r>
            <a:r>
              <a:rPr lang="hr-HR" dirty="0"/>
              <a:t>a </a:t>
            </a:r>
            <a:r>
              <a:rPr lang="en-US" dirty="0"/>
              <a:t>new building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en-US" dirty="0"/>
              <a:t>61 % </a:t>
            </a:r>
            <a:r>
              <a:rPr lang="en-US" b="1" dirty="0">
                <a:solidFill>
                  <a:srgbClr val="FF9B02"/>
                </a:solidFill>
              </a:rPr>
              <a:t>savings </a:t>
            </a:r>
            <a:r>
              <a:rPr lang="en-US" dirty="0"/>
              <a:t>on heating energy, 66 % savings on primary energy and 66 % less </a:t>
            </a:r>
            <a:r>
              <a:rPr lang="en-US" b="1" dirty="0">
                <a:solidFill>
                  <a:srgbClr val="FF9B02"/>
                </a:solidFill>
              </a:rPr>
              <a:t>CO2 emissions</a:t>
            </a:r>
            <a:r>
              <a:rPr lang="en-US" dirty="0"/>
              <a:t>, all per year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hr-HR" dirty="0"/>
              <a:t>W</a:t>
            </a:r>
            <a:r>
              <a:rPr lang="en-US" dirty="0"/>
              <a:t>e have </a:t>
            </a:r>
            <a:r>
              <a:rPr lang="en-US" b="1" dirty="0">
                <a:solidFill>
                  <a:srgbClr val="C00000"/>
                </a:solidFill>
              </a:rPr>
              <a:t>diverted from landfill the whole building</a:t>
            </a:r>
            <a:r>
              <a:rPr lang="en-US" dirty="0"/>
              <a:t> with net area of 820 m2</a:t>
            </a:r>
            <a:endParaRPr lang="hr-HR" dirty="0"/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hr-HR" dirty="0"/>
              <a:t>E</a:t>
            </a:r>
            <a:r>
              <a:rPr lang="en-GB" dirty="0" err="1"/>
              <a:t>nhanced</a:t>
            </a:r>
            <a:r>
              <a:rPr lang="en-GB" dirty="0"/>
              <a:t> the learning and play environment for children, including </a:t>
            </a:r>
            <a:r>
              <a:rPr lang="en-GB" b="1" dirty="0">
                <a:solidFill>
                  <a:srgbClr val="7030A0"/>
                </a:solidFill>
              </a:rPr>
              <a:t>safety and comfort</a:t>
            </a:r>
            <a:endParaRPr lang="hr-HR" b="1" dirty="0">
              <a:solidFill>
                <a:srgbClr val="7030A0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096B00-6DC3-4D64-BF8C-0ED159FEFE0F}"/>
              </a:ext>
            </a:extLst>
          </p:cNvPr>
          <p:cNvSpPr txBox="1">
            <a:spLocks/>
          </p:cNvSpPr>
          <p:nvPr/>
        </p:nvSpPr>
        <p:spPr>
          <a:xfrm>
            <a:off x="6275388" y="1535430"/>
            <a:ext cx="5664201" cy="48609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hr-HR" dirty="0"/>
              <a:t>T</a:t>
            </a:r>
            <a:r>
              <a:rPr lang="en-GB" dirty="0"/>
              <a:t>he flexibility of possible innovative solutions </a:t>
            </a:r>
            <a:r>
              <a:rPr lang="hr-HR" dirty="0"/>
              <a:t>(</a:t>
            </a:r>
            <a:r>
              <a:rPr lang="hr-HR" dirty="0" err="1"/>
              <a:t>flexible</a:t>
            </a:r>
            <a:r>
              <a:rPr lang="hr-HR" dirty="0"/>
              <a:t> output-</a:t>
            </a:r>
            <a:r>
              <a:rPr lang="hr-HR" dirty="0" err="1"/>
              <a:t>based</a:t>
            </a:r>
            <a:r>
              <a:rPr lang="hr-HR" dirty="0"/>
              <a:t> </a:t>
            </a:r>
            <a:r>
              <a:rPr lang="hr-HR" dirty="0" err="1"/>
              <a:t>requirements</a:t>
            </a:r>
            <a:r>
              <a:rPr lang="hr-HR" dirty="0"/>
              <a:t>) </a:t>
            </a:r>
            <a:r>
              <a:rPr lang="en-GB" dirty="0"/>
              <a:t>stimulated the supplier to develop </a:t>
            </a:r>
            <a:r>
              <a:rPr lang="en-GB" b="1" dirty="0">
                <a:solidFill>
                  <a:srgbClr val="C00000"/>
                </a:solidFill>
              </a:rPr>
              <a:t>simple, but effective </a:t>
            </a:r>
            <a:r>
              <a:rPr lang="hr-HR" b="1" dirty="0" err="1">
                <a:solidFill>
                  <a:srgbClr val="C00000"/>
                </a:solidFill>
              </a:rPr>
              <a:t>innovative</a:t>
            </a:r>
            <a:r>
              <a:rPr lang="hr-HR" b="1" dirty="0">
                <a:solidFill>
                  <a:srgbClr val="C00000"/>
                </a:solidFill>
              </a:rPr>
              <a:t> </a:t>
            </a:r>
            <a:r>
              <a:rPr lang="en-GB" b="1" dirty="0">
                <a:solidFill>
                  <a:srgbClr val="C00000"/>
                </a:solidFill>
              </a:rPr>
              <a:t>solutions</a:t>
            </a:r>
            <a:endParaRPr lang="hr-HR" b="1" dirty="0">
              <a:solidFill>
                <a:srgbClr val="C00000"/>
              </a:solidFill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en-GB" dirty="0"/>
              <a:t>The supplier upgraded </a:t>
            </a:r>
            <a:r>
              <a:rPr lang="hr-HR" dirty="0" err="1"/>
              <a:t>its</a:t>
            </a:r>
            <a:r>
              <a:rPr lang="hr-HR" dirty="0"/>
              <a:t> </a:t>
            </a:r>
            <a:r>
              <a:rPr lang="en-GB" dirty="0"/>
              <a:t>knowledge in public procurement</a:t>
            </a:r>
            <a:r>
              <a:rPr lang="hr-HR" dirty="0"/>
              <a:t>, </a:t>
            </a:r>
            <a:r>
              <a:rPr lang="en-GB" dirty="0"/>
              <a:t>is now more confident and </a:t>
            </a:r>
            <a:r>
              <a:rPr lang="en-GB" b="1" dirty="0">
                <a:solidFill>
                  <a:srgbClr val="7030A0"/>
                </a:solidFill>
              </a:rPr>
              <a:t>motivated to participate in </a:t>
            </a:r>
            <a:r>
              <a:rPr lang="hr-HR" b="1" dirty="0" err="1">
                <a:solidFill>
                  <a:srgbClr val="7030A0"/>
                </a:solidFill>
              </a:rPr>
              <a:t>similar</a:t>
            </a:r>
            <a:r>
              <a:rPr lang="hr-HR" b="1" dirty="0">
                <a:solidFill>
                  <a:srgbClr val="7030A0"/>
                </a:solidFill>
              </a:rPr>
              <a:t> </a:t>
            </a:r>
            <a:r>
              <a:rPr lang="en-GB" b="1" dirty="0">
                <a:solidFill>
                  <a:srgbClr val="7030A0"/>
                </a:solidFill>
              </a:rPr>
              <a:t>demanding tenders</a:t>
            </a:r>
            <a:endParaRPr lang="hr-HR" b="1" dirty="0">
              <a:solidFill>
                <a:srgbClr val="7030A0"/>
              </a:solidFill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hr-HR" dirty="0"/>
              <a:t>A</a:t>
            </a:r>
            <a:r>
              <a:rPr lang="en-GB" dirty="0"/>
              <a:t>n opportunity for supplier </a:t>
            </a:r>
            <a:r>
              <a:rPr lang="hr-HR" dirty="0"/>
              <a:t>(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client</a:t>
            </a:r>
            <a:r>
              <a:rPr lang="hr-HR" dirty="0"/>
              <a:t>) </a:t>
            </a:r>
            <a:r>
              <a:rPr lang="en-GB" dirty="0"/>
              <a:t>to perfect the work in </a:t>
            </a:r>
            <a:r>
              <a:rPr lang="en-GB" b="1" dirty="0">
                <a:solidFill>
                  <a:srgbClr val="FF9B02"/>
                </a:solidFill>
              </a:rPr>
              <a:t>Design &amp; Build</a:t>
            </a:r>
            <a:endParaRPr lang="en-US" b="1" dirty="0">
              <a:solidFill>
                <a:srgbClr val="FF9B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err="1"/>
              <a:t>RECOGNITIONS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338" y="1463674"/>
            <a:ext cx="4345622" cy="5216525"/>
          </a:xfrm>
        </p:spPr>
        <p:txBody>
          <a:bodyPr/>
          <a:lstStyle/>
          <a:p>
            <a:pPr>
              <a:buSzPct val="70000"/>
            </a:pPr>
            <a:r>
              <a:rPr lang="hr-HR" b="1" dirty="0">
                <a:solidFill>
                  <a:srgbClr val="C00000"/>
                </a:solidFill>
              </a:rPr>
              <a:t>Innovation procurement</a:t>
            </a:r>
            <a:r>
              <a:rPr lang="hr-HR" b="1" dirty="0"/>
              <a:t> for </a:t>
            </a:r>
            <a:r>
              <a:rPr lang="hr-HR" b="1" dirty="0" err="1">
                <a:solidFill>
                  <a:srgbClr val="00B050"/>
                </a:solidFill>
              </a:rPr>
              <a:t>extensive</a:t>
            </a:r>
            <a:r>
              <a:rPr lang="hr-HR" b="1" dirty="0">
                <a:solidFill>
                  <a:srgbClr val="00B050"/>
                </a:solidFill>
              </a:rPr>
              <a:t> </a:t>
            </a:r>
            <a:r>
              <a:rPr lang="hr-HR" b="1" dirty="0" err="1">
                <a:solidFill>
                  <a:srgbClr val="00B050"/>
                </a:solidFill>
              </a:rPr>
              <a:t>transformation</a:t>
            </a:r>
            <a:r>
              <a:rPr lang="hr-HR" b="1" dirty="0"/>
              <a:t> of </a:t>
            </a:r>
            <a:r>
              <a:rPr lang="hr-HR" b="1" dirty="0" err="1"/>
              <a:t>an</a:t>
            </a:r>
            <a:r>
              <a:rPr lang="hr-HR" b="1" dirty="0"/>
              <a:t> </a:t>
            </a:r>
            <a:r>
              <a:rPr lang="hr-HR" b="1" dirty="0" err="1"/>
              <a:t>old</a:t>
            </a:r>
            <a:r>
              <a:rPr lang="hr-HR" b="1" dirty="0"/>
              <a:t> </a:t>
            </a:r>
            <a:r>
              <a:rPr lang="hr-HR" b="1" dirty="0" err="1"/>
              <a:t>prefabricated</a:t>
            </a:r>
            <a:r>
              <a:rPr lang="hr-HR" b="1" dirty="0"/>
              <a:t> </a:t>
            </a:r>
            <a:r>
              <a:rPr lang="hr-HR" b="1" dirty="0" err="1"/>
              <a:t>kindergarten</a:t>
            </a:r>
            <a:r>
              <a:rPr lang="hr-HR" b="1" dirty="0"/>
              <a:t> </a:t>
            </a:r>
            <a:r>
              <a:rPr lang="hr-HR" b="1" dirty="0" err="1"/>
              <a:t>building</a:t>
            </a:r>
            <a:endParaRPr lang="hr-HR" b="1" dirty="0"/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hr-HR" dirty="0"/>
              <a:t>As a </a:t>
            </a:r>
            <a:r>
              <a:rPr lang="hr-HR" dirty="0" err="1"/>
              <a:t>part</a:t>
            </a:r>
            <a:r>
              <a:rPr lang="hr-HR" dirty="0"/>
              <a:t> of Prominent MED, Interreg MED, with City of Koprivnica</a:t>
            </a:r>
          </a:p>
          <a:p>
            <a:pPr>
              <a:buSzPct val="70000"/>
            </a:pPr>
            <a:r>
              <a:rPr lang="hr-HR" dirty="0"/>
              <a:t>A </a:t>
            </a:r>
            <a:r>
              <a:rPr lang="hr-HR" dirty="0" err="1"/>
              <a:t>lot</a:t>
            </a:r>
            <a:r>
              <a:rPr lang="hr-HR" dirty="0"/>
              <a:t> of </a:t>
            </a:r>
            <a:r>
              <a:rPr lang="hr-HR" dirty="0" err="1"/>
              <a:t>effort</a:t>
            </a:r>
            <a:r>
              <a:rPr lang="hr-HR" dirty="0"/>
              <a:t>, but </a:t>
            </a:r>
            <a:r>
              <a:rPr lang="hr-HR" dirty="0" err="1"/>
              <a:t>paid</a:t>
            </a:r>
            <a:r>
              <a:rPr lang="hr-HR" dirty="0"/>
              <a:t> </a:t>
            </a:r>
            <a:r>
              <a:rPr lang="hr-HR" dirty="0" err="1"/>
              <a:t>off</a:t>
            </a:r>
            <a:r>
              <a:rPr lang="hr-HR" dirty="0"/>
              <a:t>. </a:t>
            </a:r>
            <a:r>
              <a:rPr lang="hr-HR" dirty="0" err="1"/>
              <a:t>Among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by…</a:t>
            </a:r>
          </a:p>
          <a:p>
            <a:pPr marL="399627" indent="-342900">
              <a:buSzPct val="70000"/>
              <a:buFont typeface="Wingdings" panose="05000000000000000000" pitchFamily="2" charset="2"/>
              <a:buChar char="q"/>
            </a:pPr>
            <a:r>
              <a:rPr lang="hr-HR" b="1" dirty="0"/>
              <a:t>Green </a:t>
            </a:r>
            <a:r>
              <a:rPr lang="hr-HR" b="1" dirty="0" err="1"/>
              <a:t>building</a:t>
            </a:r>
            <a:r>
              <a:rPr lang="hr-HR" b="1" dirty="0"/>
              <a:t> </a:t>
            </a:r>
            <a:r>
              <a:rPr lang="hr-HR" b="1" dirty="0" err="1"/>
              <a:t>council</a:t>
            </a:r>
            <a:r>
              <a:rPr lang="hr-HR" dirty="0"/>
              <a:t> </a:t>
            </a:r>
            <a:r>
              <a:rPr lang="hr-HR" dirty="0" err="1"/>
              <a:t>award</a:t>
            </a:r>
            <a:r>
              <a:rPr lang="hr-HR" dirty="0"/>
              <a:t> </a:t>
            </a:r>
            <a:r>
              <a:rPr lang="hr-HR" dirty="0" err="1"/>
              <a:t>RECONSTRUCTION</a:t>
            </a:r>
            <a:r>
              <a:rPr lang="hr-HR" dirty="0"/>
              <a:t> OF THE </a:t>
            </a:r>
            <a:r>
              <a:rPr lang="hr-HR" dirty="0" err="1"/>
              <a:t>YEAR</a:t>
            </a:r>
            <a:r>
              <a:rPr lang="hr-HR" dirty="0"/>
              <a:t> 2019</a:t>
            </a:r>
          </a:p>
          <a:p>
            <a:pPr marL="399627" indent="-342900">
              <a:buSzPct val="70000"/>
              <a:buFont typeface="Wingdings" panose="05000000000000000000" pitchFamily="2" charset="2"/>
              <a:buChar char="q"/>
            </a:pPr>
            <a:r>
              <a:rPr lang="hr-HR" b="1" dirty="0"/>
              <a:t>Procura+ </a:t>
            </a:r>
            <a:r>
              <a:rPr lang="hr-HR" b="1" dirty="0" err="1"/>
              <a:t>Award</a:t>
            </a:r>
            <a:r>
              <a:rPr lang="hr-HR" dirty="0"/>
              <a:t> INNOVATION PROCUREMENT OF THE </a:t>
            </a:r>
            <a:r>
              <a:rPr lang="hr-HR" dirty="0" err="1"/>
              <a:t>YEAR</a:t>
            </a:r>
            <a:r>
              <a:rPr lang="hr-HR" dirty="0"/>
              <a:t>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0623">
            <a:off x="4671693" y="1230382"/>
            <a:ext cx="2311696" cy="2913033"/>
          </a:xfrm>
          <a:prstGeom prst="rect">
            <a:avLst/>
          </a:prstGeom>
          <a:ln>
            <a:solidFill>
              <a:srgbClr val="232C6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53" y="812087"/>
            <a:ext cx="4014300" cy="2841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546" y="2479982"/>
            <a:ext cx="1953530" cy="2604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1" y="2981168"/>
            <a:ext cx="4833256" cy="35228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512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97849" y="2967335"/>
            <a:ext cx="430396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hr-HR" sz="2000" b="1" dirty="0">
                <a:latin typeface="Trebuchet MS" pitchFamily="34" charset="0"/>
                <a:ea typeface="Tahoma" pitchFamily="34" charset="0"/>
                <a:cs typeface="Raleway"/>
              </a:rPr>
              <a:t>Denis Premec</a:t>
            </a:r>
            <a:endParaRPr lang="en-GB" sz="2000" b="1" dirty="0"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hr-HR" sz="2000" b="1" dirty="0">
                <a:latin typeface="Trebuchet MS" pitchFamily="34" charset="0"/>
                <a:ea typeface="Tahoma" pitchFamily="34" charset="0"/>
                <a:cs typeface="Raleway"/>
              </a:rPr>
              <a:t>REA North</a:t>
            </a:r>
            <a:endParaRPr lang="en-GB" sz="2000" b="1" dirty="0"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hr-HR" sz="2000" b="1" dirty="0">
                <a:latin typeface="Trebuchet MS" pitchFamily="34" charset="0"/>
                <a:ea typeface="Tahoma" pitchFamily="34" charset="0"/>
                <a:cs typeface="Raleway"/>
              </a:rPr>
              <a:t>Prominent MED / Prominent PLUS</a:t>
            </a:r>
            <a:endParaRPr lang="en-GB" sz="2000" b="1" dirty="0"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8385" y="4118690"/>
            <a:ext cx="33779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hr-HR" b="1" dirty="0">
                <a:latin typeface="Trebuchet MS" pitchFamily="34" charset="0"/>
                <a:ea typeface="Tahoma" pitchFamily="34" charset="0"/>
                <a:cs typeface="Raleway"/>
              </a:rPr>
              <a:t>denis.premec</a:t>
            </a:r>
            <a:r>
              <a:rPr lang="en-GB" b="1" dirty="0"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hr-HR" b="1" dirty="0">
                <a:latin typeface="Trebuchet MS" pitchFamily="34" charset="0"/>
                <a:ea typeface="Tahoma" pitchFamily="34" charset="0"/>
                <a:cs typeface="Raleway"/>
              </a:rPr>
              <a:t>rea-sjever.hr</a:t>
            </a:r>
            <a:endParaRPr lang="en-GB" b="1" dirty="0">
              <a:latin typeface="Trebuchet MS" pitchFamily="34" charset="0"/>
              <a:cs typeface="Raleway"/>
            </a:endParaRPr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514349" y="4191614"/>
            <a:ext cx="224685" cy="13624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45" name="Freeform 21"/>
          <p:cNvSpPr>
            <a:spLocks noEditPoints="1"/>
          </p:cNvSpPr>
          <p:nvPr/>
        </p:nvSpPr>
        <p:spPr bwMode="auto">
          <a:xfrm>
            <a:off x="457108" y="3189057"/>
            <a:ext cx="356472" cy="361313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err="1">
                <a:latin typeface="+mn-lt"/>
              </a:rPr>
              <a:t>THANK</a:t>
            </a:r>
            <a:r>
              <a:rPr lang="hr-HR" b="1" dirty="0">
                <a:latin typeface="+mn-lt"/>
              </a:rPr>
              <a:t> YOU FOR </a:t>
            </a:r>
            <a:r>
              <a:rPr lang="hr-HR" b="1" dirty="0" err="1">
                <a:latin typeface="+mn-lt"/>
              </a:rPr>
              <a:t>YOUR</a:t>
            </a:r>
            <a:r>
              <a:rPr lang="hr-HR" b="1" dirty="0">
                <a:latin typeface="+mn-lt"/>
              </a:rPr>
              <a:t> </a:t>
            </a:r>
            <a:r>
              <a:rPr lang="hr-HR" b="1" dirty="0" err="1">
                <a:latin typeface="+mn-lt"/>
              </a:rPr>
              <a:t>CONCENTRATION</a:t>
            </a:r>
            <a:r>
              <a:rPr lang="hr-HR" b="1" dirty="0">
                <a:latin typeface="+mn-lt"/>
              </a:rPr>
              <a:t>!</a:t>
            </a:r>
            <a:endParaRPr lang="en-GB" b="1" dirty="0">
              <a:latin typeface="+mn-lt"/>
            </a:endParaRPr>
          </a:p>
        </p:txBody>
      </p:sp>
      <p:sp>
        <p:nvSpPr>
          <p:cNvPr id="24" name="Freeform 130"/>
          <p:cNvSpPr>
            <a:spLocks noEditPoints="1"/>
          </p:cNvSpPr>
          <p:nvPr/>
        </p:nvSpPr>
        <p:spPr bwMode="auto">
          <a:xfrm>
            <a:off x="503716" y="4525121"/>
            <a:ext cx="256121" cy="259594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6054" y="4506921"/>
            <a:ext cx="39655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2000" b="1" dirty="0"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https://www.rea-sjever.hr</a:t>
            </a:r>
            <a:endParaRPr lang="en-GB" sz="2000" b="1" dirty="0">
              <a:latin typeface="Trebuchet MS" pitchFamily="34" charset="0"/>
              <a:cs typeface="Raleway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15" y="2838535"/>
            <a:ext cx="1098348" cy="11809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68" y="2984510"/>
            <a:ext cx="2400245" cy="8889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DF9C97-84FA-40A3-8C3A-A0C3D989B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81" y="4697359"/>
            <a:ext cx="2365945" cy="850759"/>
          </a:xfrm>
          <a:prstGeom prst="rect">
            <a:avLst/>
          </a:prstGeom>
        </p:spPr>
      </p:pic>
      <p:pic>
        <p:nvPicPr>
          <p:cNvPr id="27" name="Picture 2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4701984-A93E-4C0A-BB27-F5A5954E0F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67" y="4503907"/>
            <a:ext cx="2925008" cy="11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THE </a:t>
            </a:r>
            <a:r>
              <a:rPr lang="hr-HR" dirty="0" err="1"/>
              <a:t>COURSE</a:t>
            </a:r>
            <a:r>
              <a:rPr lang="hr-HR" dirty="0"/>
              <a:t> AND </a:t>
            </a:r>
            <a:r>
              <a:rPr lang="hr-HR" dirty="0" err="1"/>
              <a:t>RESULTS</a:t>
            </a:r>
            <a:r>
              <a:rPr lang="hr-HR" dirty="0"/>
              <a:t> OF THE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337" y="1196975"/>
            <a:ext cx="5664201" cy="486092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GB" dirty="0"/>
              <a:t>The </a:t>
            </a:r>
            <a:r>
              <a:rPr lang="hr-HR" dirty="0" err="1"/>
              <a:t>tendering</a:t>
            </a:r>
            <a:r>
              <a:rPr lang="hr-HR" dirty="0"/>
              <a:t> </a:t>
            </a:r>
            <a:r>
              <a:rPr lang="en-GB" dirty="0"/>
              <a:t>procedure start</a:t>
            </a:r>
            <a:r>
              <a:rPr lang="hr-HR" dirty="0" err="1"/>
              <a:t>ed</a:t>
            </a:r>
            <a:r>
              <a:rPr lang="hr-HR" dirty="0"/>
              <a:t> on </a:t>
            </a:r>
            <a:r>
              <a:rPr lang="en-GB" dirty="0"/>
              <a:t>31 Jan 2019, the contract signed </a:t>
            </a:r>
            <a:r>
              <a:rPr lang="hr-HR" dirty="0"/>
              <a:t>on </a:t>
            </a:r>
            <a:r>
              <a:rPr lang="en-GB" dirty="0"/>
              <a:t>24 Apr 2019</a:t>
            </a:r>
            <a:endParaRPr lang="hr-HR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dirty="0"/>
              <a:t>the </a:t>
            </a:r>
            <a:r>
              <a:rPr lang="hr-HR" dirty="0" err="1"/>
              <a:t>works</a:t>
            </a:r>
            <a:r>
              <a:rPr lang="hr-HR" dirty="0"/>
              <a:t> </a:t>
            </a:r>
            <a:r>
              <a:rPr lang="hr-HR" dirty="0" err="1"/>
              <a:t>started</a:t>
            </a:r>
            <a:r>
              <a:rPr lang="hr-HR" dirty="0"/>
              <a:t> on 10 Jun 2019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GB" dirty="0"/>
              <a:t>the innovative solution delivered </a:t>
            </a:r>
            <a:r>
              <a:rPr lang="hr-HR" dirty="0"/>
              <a:t>on </a:t>
            </a:r>
            <a:r>
              <a:rPr lang="en-GB" dirty="0"/>
              <a:t>31 Aug 2019</a:t>
            </a:r>
            <a:endParaRPr lang="hr-HR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b="1" dirty="0"/>
              <a:t>= 35 </a:t>
            </a:r>
            <a:r>
              <a:rPr lang="hr-HR" b="1" dirty="0" err="1"/>
              <a:t>days</a:t>
            </a:r>
            <a:r>
              <a:rPr lang="hr-HR" b="1" dirty="0"/>
              <a:t> </a:t>
            </a:r>
            <a:r>
              <a:rPr lang="hr-HR" b="1" dirty="0" err="1"/>
              <a:t>project</a:t>
            </a:r>
            <a:r>
              <a:rPr lang="hr-HR" b="1" dirty="0"/>
              <a:t> design + 80 </a:t>
            </a:r>
            <a:r>
              <a:rPr lang="hr-HR" b="1" dirty="0" err="1"/>
              <a:t>days</a:t>
            </a:r>
            <a:r>
              <a:rPr lang="hr-HR" b="1" dirty="0"/>
              <a:t> </a:t>
            </a:r>
            <a:r>
              <a:rPr lang="hr-HR" b="1" dirty="0" err="1"/>
              <a:t>implementation</a:t>
            </a:r>
            <a:endParaRPr lang="hr-HR" b="1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b="1" dirty="0" err="1"/>
              <a:t>Work</a:t>
            </a:r>
            <a:r>
              <a:rPr lang="hr-HR" b="1" dirty="0"/>
              <a:t> </a:t>
            </a:r>
            <a:r>
              <a:rPr lang="hr-HR" b="1" dirty="0" err="1"/>
              <a:t>possible</a:t>
            </a:r>
            <a:r>
              <a:rPr lang="hr-HR" b="1" dirty="0"/>
              <a:t> </a:t>
            </a:r>
            <a:r>
              <a:rPr lang="hr-HR" b="1" dirty="0" err="1"/>
              <a:t>only</a:t>
            </a:r>
            <a:r>
              <a:rPr lang="hr-HR" b="1" dirty="0"/>
              <a:t> </a:t>
            </a:r>
            <a:r>
              <a:rPr lang="hr-HR" b="1" dirty="0" err="1"/>
              <a:t>during</a:t>
            </a:r>
            <a:r>
              <a:rPr lang="hr-HR" b="1" dirty="0"/>
              <a:t> </a:t>
            </a:r>
            <a:r>
              <a:rPr lang="hr-HR" b="1" dirty="0" err="1"/>
              <a:t>summer</a:t>
            </a:r>
            <a:r>
              <a:rPr lang="hr-HR" b="1" dirty="0"/>
              <a:t> </a:t>
            </a:r>
            <a:r>
              <a:rPr lang="hr-HR" b="1" dirty="0" err="1"/>
              <a:t>holidays</a:t>
            </a:r>
            <a:r>
              <a:rPr lang="hr-HR" dirty="0"/>
              <a:t> (</a:t>
            </a:r>
            <a:r>
              <a:rPr lang="hr-HR" dirty="0" err="1"/>
              <a:t>toddlers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construction</a:t>
            </a:r>
            <a:r>
              <a:rPr lang="hr-HR" dirty="0"/>
              <a:t> </a:t>
            </a:r>
            <a:r>
              <a:rPr lang="hr-HR" dirty="0" err="1"/>
              <a:t>works</a:t>
            </a:r>
            <a:r>
              <a:rPr lang="hr-HR" dirty="0"/>
              <a:t> do </a:t>
            </a:r>
            <a:r>
              <a:rPr lang="hr-HR" dirty="0" err="1"/>
              <a:t>not</a:t>
            </a:r>
            <a:r>
              <a:rPr lang="hr-HR" dirty="0"/>
              <a:t> mix </a:t>
            </a:r>
            <a:r>
              <a:rPr lang="hr-HR" dirty="0" err="1"/>
              <a:t>well</a:t>
            </a:r>
            <a:r>
              <a:rPr lang="hr-HR" dirty="0"/>
              <a:t>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82AE9EC-73F3-4694-891B-DA74D7169453}"/>
              </a:ext>
            </a:extLst>
          </p:cNvPr>
          <p:cNvSpPr txBox="1">
            <a:spLocks/>
          </p:cNvSpPr>
          <p:nvPr/>
        </p:nvSpPr>
        <p:spPr>
          <a:xfrm>
            <a:off x="6070600" y="1196975"/>
            <a:ext cx="5868989" cy="48609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b="1" dirty="0" err="1">
                <a:solidFill>
                  <a:srgbClr val="C00000"/>
                </a:solidFill>
              </a:rPr>
              <a:t>Innovative</a:t>
            </a:r>
            <a:r>
              <a:rPr lang="hr-HR" b="1" dirty="0">
                <a:solidFill>
                  <a:srgbClr val="C00000"/>
                </a:solidFill>
              </a:rPr>
              <a:t> </a:t>
            </a:r>
            <a:r>
              <a:rPr lang="en-GB" b="1" dirty="0">
                <a:solidFill>
                  <a:srgbClr val="C00000"/>
                </a:solidFill>
              </a:rPr>
              <a:t>Measure 1 </a:t>
            </a:r>
            <a:r>
              <a:rPr lang="hr-HR" dirty="0"/>
              <a:t>- A</a:t>
            </a:r>
            <a:r>
              <a:rPr lang="en-GB" dirty="0"/>
              <a:t> complete replacement of all inadequate water supply pipes and installation of new water supply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drainage</a:t>
            </a:r>
            <a:r>
              <a:rPr lang="en-GB" dirty="0"/>
              <a:t> </a:t>
            </a:r>
            <a:r>
              <a:rPr lang="en-GB" b="1" dirty="0"/>
              <a:t>without </a:t>
            </a:r>
            <a:r>
              <a:rPr lang="hr-HR" b="1" dirty="0" err="1"/>
              <a:t>extensive</a:t>
            </a:r>
            <a:r>
              <a:rPr lang="hr-HR" b="1" dirty="0"/>
              <a:t> </a:t>
            </a:r>
            <a:r>
              <a:rPr lang="en-GB" b="1" dirty="0"/>
              <a:t>invasive works</a:t>
            </a:r>
            <a:r>
              <a:rPr lang="hr-HR" dirty="0"/>
              <a:t>;</a:t>
            </a:r>
            <a:r>
              <a:rPr lang="en-GB" dirty="0"/>
              <a:t> </a:t>
            </a:r>
            <a:endParaRPr lang="hr-HR" dirty="0"/>
          </a:p>
          <a:p>
            <a:pPr marL="10287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sz="2200" dirty="0"/>
              <a:t>water </a:t>
            </a:r>
            <a:r>
              <a:rPr lang="hr-HR" sz="2200" dirty="0" err="1"/>
              <a:t>supply</a:t>
            </a:r>
            <a:r>
              <a:rPr lang="hr-HR" sz="2200" dirty="0"/>
              <a:t> system </a:t>
            </a:r>
            <a:r>
              <a:rPr lang="hr-HR" sz="2200" b="1" dirty="0" err="1"/>
              <a:t>with</a:t>
            </a:r>
            <a:r>
              <a:rPr lang="hr-HR" sz="2200" b="1" dirty="0"/>
              <a:t> </a:t>
            </a:r>
            <a:r>
              <a:rPr lang="hr-HR" sz="2200" b="1" dirty="0" err="1"/>
              <a:t>almost</a:t>
            </a:r>
            <a:r>
              <a:rPr lang="hr-HR" sz="2200" b="1" dirty="0"/>
              <a:t> </a:t>
            </a:r>
            <a:r>
              <a:rPr lang="en-GB" sz="2200" b="1" dirty="0"/>
              <a:t>no need for supporting structure</a:t>
            </a:r>
            <a:r>
              <a:rPr lang="en-GB" sz="2200" dirty="0"/>
              <a:t>, which proved to be both innovative and cost effective solution</a:t>
            </a:r>
            <a:endParaRPr lang="hr-HR" sz="2200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hr-HR" b="1" dirty="0" err="1">
                <a:solidFill>
                  <a:srgbClr val="996633"/>
                </a:solidFill>
              </a:rPr>
              <a:t>Innovative</a:t>
            </a:r>
            <a:r>
              <a:rPr lang="hr-HR" b="1" dirty="0">
                <a:solidFill>
                  <a:srgbClr val="996633"/>
                </a:solidFill>
              </a:rPr>
              <a:t> </a:t>
            </a:r>
            <a:r>
              <a:rPr lang="hr-HR" b="1" dirty="0" err="1">
                <a:solidFill>
                  <a:srgbClr val="996633"/>
                </a:solidFill>
              </a:rPr>
              <a:t>Measure</a:t>
            </a:r>
            <a:r>
              <a:rPr lang="hr-HR" b="1" dirty="0">
                <a:solidFill>
                  <a:srgbClr val="996633"/>
                </a:solidFill>
              </a:rPr>
              <a:t> 2</a:t>
            </a:r>
            <a:r>
              <a:rPr lang="hr-HR" dirty="0">
                <a:solidFill>
                  <a:srgbClr val="996633"/>
                </a:solidFill>
              </a:rPr>
              <a:t> </a:t>
            </a:r>
            <a:r>
              <a:rPr lang="hr-HR" dirty="0"/>
              <a:t>- </a:t>
            </a:r>
            <a:r>
              <a:rPr lang="en-US" dirty="0"/>
              <a:t>The thermal protection of building envelope</a:t>
            </a:r>
            <a:r>
              <a:rPr lang="hr-HR" dirty="0"/>
              <a:t> - </a:t>
            </a:r>
            <a:r>
              <a:rPr lang="en-US" b="1" dirty="0"/>
              <a:t>thicker-than-possible thermal protection</a:t>
            </a:r>
            <a:r>
              <a:rPr lang="en-US" dirty="0"/>
              <a:t> of external walls </a:t>
            </a:r>
            <a:r>
              <a:rPr lang="en-US" b="1" dirty="0"/>
              <a:t>due to innovative reinforcing of the exterior walls</a:t>
            </a:r>
            <a:r>
              <a:rPr lang="en-US" dirty="0"/>
              <a:t> construction by using </a:t>
            </a:r>
            <a:r>
              <a:rPr lang="en-US" dirty="0" err="1"/>
              <a:t>OSB</a:t>
            </a:r>
            <a:r>
              <a:rPr lang="en-US" dirty="0"/>
              <a:t> panels</a:t>
            </a:r>
            <a:r>
              <a:rPr lang="hr-HR" dirty="0"/>
              <a:t>; </a:t>
            </a:r>
          </a:p>
          <a:p>
            <a:pPr marL="10287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200" dirty="0"/>
              <a:t>the sustainable material used for the building envelope reconstruction</a:t>
            </a:r>
            <a:r>
              <a:rPr lang="hr-HR" sz="2200" dirty="0"/>
              <a:t> (</a:t>
            </a:r>
            <a:r>
              <a:rPr lang="en-US" sz="2200" dirty="0"/>
              <a:t>wood</a:t>
            </a:r>
            <a:r>
              <a:rPr lang="hr-HR" sz="2200" dirty="0"/>
              <a:t>, </a:t>
            </a:r>
            <a:r>
              <a:rPr lang="hr-HR" sz="2200" dirty="0" err="1"/>
              <a:t>OSB</a:t>
            </a:r>
            <a:r>
              <a:rPr lang="hr-HR" sz="2200" dirty="0"/>
              <a:t> </a:t>
            </a:r>
            <a:r>
              <a:rPr lang="hr-HR" sz="2200" dirty="0" err="1"/>
              <a:t>panels</a:t>
            </a:r>
            <a:r>
              <a:rPr lang="hr-HR" sz="2200" dirty="0"/>
              <a:t>)</a:t>
            </a:r>
          </a:p>
          <a:p>
            <a:pPr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anose="020B0604020202020204" pitchFamily="34" charset="0"/>
              <a:buNone/>
            </a:pPr>
            <a:endParaRPr lang="hr-HR" sz="2200" dirty="0"/>
          </a:p>
          <a:p>
            <a:pPr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anose="020B0604020202020204" pitchFamily="34" charset="0"/>
              <a:buNone/>
            </a:pP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7665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EEB3D5-52CA-43C6-B3E8-388EA7E54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962526-F4D2-46C4-B9D0-4824166252E1}"/>
              </a:ext>
            </a:extLst>
          </p:cNvPr>
          <p:cNvSpPr txBox="1"/>
          <p:nvPr/>
        </p:nvSpPr>
        <p:spPr>
          <a:xfrm>
            <a:off x="0" y="233680"/>
            <a:ext cx="12191999" cy="1200329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err="1">
                <a:solidFill>
                  <a:srgbClr val="FFFF00"/>
                </a:solidFill>
              </a:rPr>
              <a:t>Innovative</a:t>
            </a:r>
            <a:r>
              <a:rPr lang="hr-HR" sz="2400" b="1" dirty="0">
                <a:solidFill>
                  <a:srgbClr val="FFFF00"/>
                </a:solidFill>
              </a:rPr>
              <a:t> </a:t>
            </a:r>
            <a:r>
              <a:rPr lang="en-GB" sz="2400" b="1" dirty="0">
                <a:solidFill>
                  <a:srgbClr val="FFFF00"/>
                </a:solidFill>
              </a:rPr>
              <a:t>Measure 1</a:t>
            </a:r>
            <a:endParaRPr lang="hr-HR" sz="2400" b="1" dirty="0">
              <a:solidFill>
                <a:srgbClr val="FFFF00"/>
              </a:solidFill>
            </a:endParaRPr>
          </a:p>
          <a:p>
            <a:pPr algn="ctr"/>
            <a:r>
              <a:rPr lang="hr-HR" sz="2400" b="1" dirty="0">
                <a:solidFill>
                  <a:srgbClr val="FFFF00"/>
                </a:solidFill>
              </a:rPr>
              <a:t>A</a:t>
            </a:r>
            <a:r>
              <a:rPr lang="en-GB" sz="2400" b="1" dirty="0">
                <a:solidFill>
                  <a:srgbClr val="FFFF00"/>
                </a:solidFill>
              </a:rPr>
              <a:t> complete replacement of all inadequate water supply pipes</a:t>
            </a:r>
            <a:r>
              <a:rPr lang="hr-HR" sz="24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with as few invasive works as possible</a:t>
            </a:r>
            <a:endParaRPr lang="hr-H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9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9299DC-C81A-44AA-A4AD-7B0CDC89D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NWCAHN Workshop July 2015">
  <a:themeElements>
    <a:clrScheme name="Custom 1">
      <a:dk1>
        <a:srgbClr val="00408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ra-slide" id="{855706E1-1679-4058-AAF5-007922C23F52}" vid="{0BC4DDDB-60E5-416B-BCD3-21F548AB95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6204EF2E306641B57C5110990112CD" ma:contentTypeVersion="13" ma:contentTypeDescription="Stvaranje novog dokumenta." ma:contentTypeScope="" ma:versionID="f07731c558c0168030c97db627509732">
  <xsd:schema xmlns:xsd="http://www.w3.org/2001/XMLSchema" xmlns:xs="http://www.w3.org/2001/XMLSchema" xmlns:p="http://schemas.microsoft.com/office/2006/metadata/properties" xmlns:ns2="953acf38-d2be-4014-825e-d6ed01b5494c" xmlns:ns3="ec077765-5c2b-4e9e-90e4-a37fd495b5b9" targetNamespace="http://schemas.microsoft.com/office/2006/metadata/properties" ma:root="true" ma:fieldsID="e75f6e8f654a9649d2f7431221a08980" ns2:_="" ns3:_="">
    <xsd:import namespace="953acf38-d2be-4014-825e-d6ed01b5494c"/>
    <xsd:import namespace="ec077765-5c2b-4e9e-90e4-a37fd495b5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acf38-d2be-4014-825e-d6ed01b54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77765-5c2b-4e9e-90e4-a37fd495b5b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0539EF-74DD-4CE0-91CB-B365A41AB8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5EEB39-2843-44B6-85F9-A2E536E3C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acf38-d2be-4014-825e-d6ed01b5494c"/>
    <ds:schemaRef ds:uri="ec077765-5c2b-4e9e-90e4-a37fd495b5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436AC4-78A3-4C97-941E-386AF1D07D8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1543</Words>
  <Application>Microsoft Office PowerPoint</Application>
  <PresentationFormat>Widescreen</PresentationFormat>
  <Paragraphs>140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Rockwell</vt:lpstr>
      <vt:lpstr>Trebuchet MS</vt:lpstr>
      <vt:lpstr>Wingdings</vt:lpstr>
      <vt:lpstr>Wingdings 2</vt:lpstr>
      <vt:lpstr>NWCAHN Workshop July 2015</vt:lpstr>
      <vt:lpstr>PowerPoint Presentation</vt:lpstr>
      <vt:lpstr>ABOUT US</vt:lpstr>
      <vt:lpstr>IMPORTANT FACTS OF INNOVATION PROCUREMENT PROCESS</vt:lpstr>
      <vt:lpstr>THE COURSE AND RESULTS OF THE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STAKEHOLDERS' IMPORTANCE</vt:lpstr>
      <vt:lpstr>PROBLEMS AND RISKS WE HAVE FACED</vt:lpstr>
      <vt:lpstr>MARKET ANALYSIS &amp; CREDIBILITY</vt:lpstr>
      <vt:lpstr>MARKET SOUNDING – TOOLS USED</vt:lpstr>
      <vt:lpstr>MARKET SOUNDING – TOOLS USED</vt:lpstr>
      <vt:lpstr>PowerPoint Presentation</vt:lpstr>
      <vt:lpstr>PowerPoint Presentation</vt:lpstr>
      <vt:lpstr>PowerPoint Presentation</vt:lpstr>
      <vt:lpstr>PowerPoint Presentation</vt:lpstr>
      <vt:lpstr>WHAT'S IMPORTANT FOR MARKET SOUNDING PROSPECTUS</vt:lpstr>
      <vt:lpstr>OPEN MARKET CONSULTATION WORKSHOP</vt:lpstr>
      <vt:lpstr>PowerPoint Presentation</vt:lpstr>
      <vt:lpstr>FINAL IMPACTS OF INNOVATION PROCUREMENT PROCESS</vt:lpstr>
      <vt:lpstr>RECOGNITIONS</vt:lpstr>
      <vt:lpstr>THANK YOU FOR YOUR CONCENTRATION!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Gaynor Whyles</dc:creator>
  <cp:lastModifiedBy>Denis Premec</cp:lastModifiedBy>
  <cp:revision>136</cp:revision>
  <dcterms:created xsi:type="dcterms:W3CDTF">2020-07-10T09:51:28Z</dcterms:created>
  <dcterms:modified xsi:type="dcterms:W3CDTF">2022-04-26T06:22:41Z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0x010100476204EF2E306641B57C5110990112CD</vt:lpwstr>
  </property>
</Properties>
</file>